
<file path=[Content_Types].xml><?xml version="1.0" encoding="utf-8"?>
<Types xmlns="http://schemas.openxmlformats.org/package/2006/content-types">
  <Default ContentType="application/vnd.openxmlformats-officedocument.oleObject" Extension="bin"/>
  <Default ContentType="application/x-fontdata" Extension="fntdata"/>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drawingml.chart+xml" PartName="/ppt/charts/chart2.xml"/>
  <Override ContentType="application/vnd.ms-office.chartstyle+xml" PartName="/ppt/charts/style2.xml"/>
  <Override ContentType="application/vnd.ms-office.chartcolorstyle+xml" PartName="/ppt/charts/colors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openxmlformats-officedocument.presentationml.notesSlide+xml" PartName="/ppt/notesSlides/notesSlide35.xml"/>
  <Override ContentType="application/vnd.openxmlformats-officedocument.presentationml.notesSlide+xml" PartName="/ppt/notesSlides/notesSlide36.xml"/>
  <Override ContentType="application/vnd.openxmlformats-officedocument.presentationml.notesSlide+xml" PartName="/ppt/notesSlides/notesSlide37.xml"/>
  <Override ContentType="application/vnd.openxmlformats-officedocument.drawingml.chart+xml" PartName="/ppt/charts/chart3.xml"/>
  <Override ContentType="application/vnd.openxmlformats-officedocument.themeOverride+xml" PartName="/ppt/theme/themeOverride1.xml"/>
  <Override ContentType="application/vnd.openxmlformats-officedocument.drawingml.chartshapes+xml" PartName="/ppt/drawings/drawing1.xml"/>
  <Override ContentType="application/vnd.openxmlformats-officedocument.presentationml.notesSlide+xml" PartName="/ppt/notesSlides/notesSlide38.xml"/>
  <Override ContentType="application/vnd.openxmlformats-officedocument.presentationml.notesSlide+xml" PartName="/ppt/notesSlides/notesSlide39.xml"/>
  <Override ContentType="application/vnd.openxmlformats-officedocument.presentationml.notesSlide+xml" PartName="/ppt/notesSlides/notesSlide40.xml"/>
  <Override ContentType="application/vnd.openxmlformats-package.core-properties+xml" PartName="/docProps/core.xml"/>
  <Override ContentType="application/vnd.openxmlformats-officedocument.extended-properties+xml" PartName="/docProps/app.xml"/>
  <Override ContentType="application/binary" PartName="/ppt/metadata"/>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12192000" cy="6858000"/>
  <p:notesSz cx="6858000" cy="9144000"/>
  <p:embeddedFontLst>
    <p:embeddedFont>
      <p:font typeface="Calibri" panose="020F0502020204030204" pitchFamily="34" charset="0"/>
      <p:regular r:id="rId43"/>
      <p:bold r:id="rId44"/>
      <p:italic r:id="rId45"/>
      <p:boldItalic r:id="rId46"/>
    </p:embeddedFont>
    <p:embeddedFont>
      <p:font typeface="Fira Sans Extra Condensed" panose="020B0503050000020004" pitchFamily="34" charset="0"/>
      <p:regular r:id="rId47"/>
      <p:bold r:id="rId48"/>
      <p:italic r:id="rId49"/>
      <p:boldItalic r:id="rId50"/>
    </p:embeddedFont>
    <p:embeddedFont>
      <p:font typeface="Roboto" panose="02000000000000000000" pitchFamily="2"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6" roundtripDataSignature="AMtx7miaQV2YCJEOeDoPCFMXnPb8PlQNO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CB85060-FD68-45B5-9A24-E18412CC05C5}">
  <a:tblStyle styleId="{9CB85060-FD68-45B5-9A24-E18412CC05C5}" styleName="Table_0">
    <a:wholeTbl>
      <a:tcTxStyle b="off" i="off">
        <a:font>
          <a:latin typeface="Arial"/>
          <a:ea typeface="Arial"/>
          <a:cs typeface="Arial"/>
        </a:font>
        <a:schemeClr val="dk1"/>
      </a:tcTxStyle>
      <a:tcStyle>
        <a:tcBdr>
          <a:left>
            <a:ln w="9525" cap="flat" cmpd="sng">
              <a:solidFill>
                <a:schemeClr val="accent6"/>
              </a:solidFill>
              <a:prstDash val="solid"/>
              <a:round/>
              <a:headEnd type="none" w="sm" len="sm"/>
              <a:tailEnd type="none" w="sm" len="sm"/>
            </a:ln>
          </a:left>
          <a:right>
            <a:ln w="9525" cap="flat" cmpd="sng">
              <a:solidFill>
                <a:schemeClr val="accent6"/>
              </a:solidFill>
              <a:prstDash val="solid"/>
              <a:round/>
              <a:headEnd type="none" w="sm" len="sm"/>
              <a:tailEnd type="none" w="sm" len="sm"/>
            </a:ln>
          </a:right>
          <a:top>
            <a:ln w="9525" cap="flat" cmpd="sng">
              <a:solidFill>
                <a:schemeClr val="accent6"/>
              </a:solidFill>
              <a:prstDash val="solid"/>
              <a:round/>
              <a:headEnd type="none" w="sm" len="sm"/>
              <a:tailEnd type="none" w="sm" len="sm"/>
            </a:ln>
          </a:top>
          <a:bottom>
            <a:ln w="9525" cap="flat" cmpd="sng">
              <a:solidFill>
                <a:schemeClr val="accent6"/>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6"/>
              </a:solidFill>
              <a:prstDash val="solid"/>
              <a:round/>
              <a:headEnd type="none" w="sm" len="sm"/>
              <a:tailEnd type="none" w="sm" len="sm"/>
            </a:ln>
          </a:top>
          <a:bottom>
            <a:ln w="9525" cap="flat" cmpd="sng">
              <a:solidFill>
                <a:schemeClr val="accent6"/>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6"/>
              </a:solidFill>
              <a:prstDash val="solid"/>
              <a:round/>
              <a:headEnd type="none" w="sm" len="sm"/>
              <a:tailEnd type="none" w="sm" len="sm"/>
            </a:ln>
          </a:left>
          <a:right>
            <a:ln w="9525" cap="flat" cmpd="sng">
              <a:solidFill>
                <a:schemeClr val="accent6"/>
              </a:solidFill>
              <a:prstDash val="solid"/>
              <a:round/>
              <a:headEnd type="none" w="sm" len="sm"/>
              <a:tailEnd type="none" w="sm" len="sm"/>
            </a:ln>
          </a:right>
        </a:tcBdr>
      </a:tcStyle>
    </a:band1V>
    <a:band2V>
      <a:tcTxStyle/>
      <a:tcStyle>
        <a:tcBdr>
          <a:left>
            <a:ln w="9525" cap="flat" cmpd="sng">
              <a:solidFill>
                <a:schemeClr val="accent6"/>
              </a:solidFill>
              <a:prstDash val="solid"/>
              <a:round/>
              <a:headEnd type="none" w="sm" len="sm"/>
              <a:tailEnd type="none" w="sm" len="sm"/>
            </a:ln>
          </a:left>
          <a:right>
            <a:ln w="9525" cap="flat" cmpd="sng">
              <a:solidFill>
                <a:schemeClr val="accent6"/>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Arial"/>
          <a:ea typeface="Arial"/>
          <a:cs typeface="Arial"/>
        </a:font>
        <a:schemeClr val="lt1"/>
      </a:tcTxStyle>
      <a:tcStyle>
        <a:tcBdr/>
        <a:fill>
          <a:solidFill>
            <a:schemeClr val="accent6"/>
          </a:solidFill>
        </a:fill>
      </a:tcStyle>
    </a:firstRow>
    <a:neCell>
      <a:tcTxStyle/>
      <a:tcStyle>
        <a:tcBdr/>
      </a:tcStyle>
    </a:neCell>
    <a:nwCell>
      <a:tcTxStyle/>
      <a:tcStyle>
        <a:tcBdr/>
      </a:tcStyle>
    </a:nwCell>
  </a:tblStyle>
  <a:tblStyle styleId="{D9352744-2566-4B0A-B2C6-57DCA6500575}" styleName="Table_1">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D8DA025-0081-4EF1-ABDC-AA6C290A2FA0}" styleName="Table_2">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0" d="100"/>
          <a:sy n="70" d="100"/>
        </p:scale>
        <p:origin x="1066" y="2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56" Type="http://customschemas.google.com/relationships/presentationmetadata" Target="metadata"/><Relationship Id="rId8" Type="http://schemas.openxmlformats.org/officeDocument/2006/relationships/slide" Target="slides/slide7.xml"/><Relationship Id="rId51"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dmin\Desktop\Ti&#234;u%20th&#7909;%20n&#259;ng%20l&#432;&#7907;ng_TimesSquare.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dmin\Desktop\Ti&#234;u%20th&#7909;%20n&#259;ng%20l&#432;&#7907;ng_TimesSquare.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2236723756682616E-2"/>
          <c:y val="4.8908643296865895E-2"/>
          <c:w val="0.97776327796267071"/>
          <c:h val="0.95109135670313405"/>
        </c:manualLayout>
      </c:layout>
      <c:pie3DChart>
        <c:varyColors val="1"/>
        <c:ser>
          <c:idx val="0"/>
          <c:order val="0"/>
          <c:explosion val="24"/>
          <c:dPt>
            <c:idx val="0"/>
            <c:bubble3D val="0"/>
            <c:explosion val="11"/>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939D-475B-A7AA-8253DA6236F2}"/>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939D-475B-A7AA-8253DA6236F2}"/>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939D-475B-A7AA-8253DA6236F2}"/>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939D-475B-A7AA-8253DA6236F2}"/>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939D-475B-A7AA-8253DA6236F2}"/>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939D-475B-A7AA-8253DA6236F2}"/>
              </c:ext>
            </c:extLst>
          </c:dPt>
          <c:dPt>
            <c:idx val="6"/>
            <c:bubble3D val="0"/>
            <c:spPr>
              <a:solidFill>
                <a:schemeClr val="accent1">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D-939D-475B-A7AA-8253DA6236F2}"/>
              </c:ext>
            </c:extLst>
          </c:dPt>
          <c:dLbls>
            <c:dLbl>
              <c:idx val="6"/>
              <c:layout>
                <c:manualLayout>
                  <c:x val="5.4779663990789512E-2"/>
                  <c:y val="-2.7680292798226619E-2"/>
                </c:manualLayout>
              </c:layout>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39D-475B-A7AA-8253DA6236F2}"/>
                </c:ext>
              </c:extLst>
            </c:dLbl>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dLblPos val="bestFit"/>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Sheet1!$N$3:$N$9</c:f>
              <c:strCache>
                <c:ptCount val="7"/>
                <c:pt idx="0">
                  <c:v>Xe sợi</c:v>
                </c:pt>
                <c:pt idx="1">
                  <c:v>Chuẩn bị dệt</c:v>
                </c:pt>
                <c:pt idx="2">
                  <c:v>Dệt</c:v>
                </c:pt>
                <c:pt idx="3">
                  <c:v>Làm ẩm</c:v>
                </c:pt>
                <c:pt idx="4">
                  <c:v>Quy trình ướt</c:v>
                </c:pt>
                <c:pt idx="5">
                  <c:v>Chiếu sáng</c:v>
                </c:pt>
                <c:pt idx="6">
                  <c:v>Khác</c:v>
                </c:pt>
              </c:strCache>
            </c:strRef>
          </c:cat>
          <c:val>
            <c:numRef>
              <c:f>Sheet1!$O$3:$O$9</c:f>
              <c:numCache>
                <c:formatCode>0%</c:formatCode>
                <c:ptCount val="7"/>
                <c:pt idx="0">
                  <c:v>0.41</c:v>
                </c:pt>
                <c:pt idx="1">
                  <c:v>0.05</c:v>
                </c:pt>
                <c:pt idx="2">
                  <c:v>0.13</c:v>
                </c:pt>
                <c:pt idx="3">
                  <c:v>0.19</c:v>
                </c:pt>
                <c:pt idx="4">
                  <c:v>0.1</c:v>
                </c:pt>
                <c:pt idx="5">
                  <c:v>0.04</c:v>
                </c:pt>
                <c:pt idx="6">
                  <c:v>0.08</c:v>
                </c:pt>
              </c:numCache>
            </c:numRef>
          </c:val>
          <c:extLst>
            <c:ext xmlns:c16="http://schemas.microsoft.com/office/drawing/2014/chart" uri="{C3380CC4-5D6E-409C-BE32-E72D297353CC}">
              <c16:uniqueId val="{0000000E-939D-475B-A7AA-8253DA6236F2}"/>
            </c:ext>
          </c:extLst>
        </c:ser>
        <c:dLbls>
          <c:dLblPos val="inEnd"/>
          <c:showLegendKey val="0"/>
          <c:showVal val="1"/>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1200" b="1">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2236723756682616E-2"/>
          <c:y val="4.8908643296865895E-2"/>
          <c:w val="0.97776327796267071"/>
          <c:h val="0.95109135670313405"/>
        </c:manualLayout>
      </c:layout>
      <c:pie3DChart>
        <c:varyColors val="1"/>
        <c:ser>
          <c:idx val="0"/>
          <c:order val="0"/>
          <c:explosion val="24"/>
          <c:dPt>
            <c:idx val="0"/>
            <c:bubble3D val="0"/>
            <c:explosion val="5"/>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B391-40C0-82D5-53430547AAA9}"/>
              </c:ext>
            </c:extLst>
          </c:dPt>
          <c:dPt>
            <c:idx val="1"/>
            <c:bubble3D val="0"/>
            <c:explosion val="8"/>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B391-40C0-82D5-53430547AAA9}"/>
              </c:ext>
            </c:extLst>
          </c:dPt>
          <c:dPt>
            <c:idx val="2"/>
            <c:bubble3D val="0"/>
            <c:explosion val="1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B391-40C0-82D5-53430547AAA9}"/>
              </c:ext>
            </c:extLst>
          </c:dPt>
          <c:dPt>
            <c:idx val="3"/>
            <c:bubble3D val="0"/>
            <c:explosion val="1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B391-40C0-82D5-53430547AAA9}"/>
              </c:ext>
            </c:extLst>
          </c:dPt>
          <c:dPt>
            <c:idx val="4"/>
            <c:bubble3D val="0"/>
            <c:explosion val="12"/>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B391-40C0-82D5-53430547AAA9}"/>
              </c:ext>
            </c:extLst>
          </c:dPt>
          <c:dLbls>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Sheet1!$S$3:$S$7</c:f>
              <c:strCache>
                <c:ptCount val="5"/>
                <c:pt idx="0">
                  <c:v>Tẩy trắng và hoàn thiện</c:v>
                </c:pt>
                <c:pt idx="1">
                  <c:v>Nhuộm và in</c:v>
                </c:pt>
                <c:pt idx="2">
                  <c:v>Làm ẩm, xử lý mặt, khác</c:v>
                </c:pt>
                <c:pt idx="3">
                  <c:v>Tổn thất lò hơi</c:v>
                </c:pt>
                <c:pt idx="4">
                  <c:v>Tổn thất phân phối hơi</c:v>
                </c:pt>
              </c:strCache>
            </c:strRef>
          </c:cat>
          <c:val>
            <c:numRef>
              <c:f>Sheet1!$T$3:$T$7</c:f>
              <c:numCache>
                <c:formatCode>0%</c:formatCode>
                <c:ptCount val="5"/>
                <c:pt idx="0">
                  <c:v>0.35</c:v>
                </c:pt>
                <c:pt idx="1">
                  <c:v>0.15</c:v>
                </c:pt>
                <c:pt idx="2">
                  <c:v>0.15</c:v>
                </c:pt>
                <c:pt idx="3">
                  <c:v>0.25</c:v>
                </c:pt>
                <c:pt idx="4">
                  <c:v>0.1</c:v>
                </c:pt>
              </c:numCache>
            </c:numRef>
          </c:val>
          <c:extLst>
            <c:ext xmlns:c16="http://schemas.microsoft.com/office/drawing/2014/chart" uri="{C3380CC4-5D6E-409C-BE32-E72D297353CC}">
              <c16:uniqueId val="{0000000A-B391-40C0-82D5-53430547AAA9}"/>
            </c:ext>
          </c:extLst>
        </c:ser>
        <c:dLbls>
          <c:dLblPos val="inEnd"/>
          <c:showLegendKey val="0"/>
          <c:showVal val="1"/>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sz="900" b="1"/>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0.12629583450370999"/>
          <c:w val="0.85264850504789735"/>
          <c:h val="0.82395499670374317"/>
        </c:manualLayout>
      </c:layout>
      <c:pie3DChart>
        <c:varyColors val="1"/>
        <c:ser>
          <c:idx val="0"/>
          <c:order val="0"/>
          <c:tx>
            <c:strRef>
              <c:f>Sheet2!$I$32:$I$33</c:f>
              <c:strCache>
                <c:ptCount val="2"/>
                <c:pt idx="0">
                  <c:v>Energy Consumption(%)</c:v>
                </c:pt>
                <c:pt idx="1">
                  <c:v>Avg</c:v>
                </c:pt>
              </c:strCache>
            </c:strRef>
          </c:tx>
          <c:dPt>
            <c:idx val="0"/>
            <c:bubble3D val="0"/>
            <c:spPr>
              <a:solidFill>
                <a:schemeClr val="accent1"/>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1-AE3A-4E06-A31C-BB89BC68477A}"/>
              </c:ext>
            </c:extLst>
          </c:dPt>
          <c:dPt>
            <c:idx val="1"/>
            <c:bubble3D val="0"/>
            <c:spPr>
              <a:solidFill>
                <a:schemeClr val="accent2"/>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3-AE3A-4E06-A31C-BB89BC68477A}"/>
              </c:ext>
            </c:extLst>
          </c:dPt>
          <c:dPt>
            <c:idx val="2"/>
            <c:bubble3D val="0"/>
            <c:spPr>
              <a:solidFill>
                <a:schemeClr val="accent3"/>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5-AE3A-4E06-A31C-BB89BC68477A}"/>
              </c:ext>
            </c:extLst>
          </c:dPt>
          <c:dPt>
            <c:idx val="3"/>
            <c:bubble3D val="0"/>
            <c:spPr>
              <a:solidFill>
                <a:schemeClr val="accent4"/>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7-AE3A-4E06-A31C-BB89BC68477A}"/>
              </c:ext>
            </c:extLst>
          </c:dPt>
          <c:dPt>
            <c:idx val="4"/>
            <c:bubble3D val="0"/>
            <c:spPr>
              <a:solidFill>
                <a:schemeClr val="accent5"/>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9-AE3A-4E06-A31C-BB89BC68477A}"/>
              </c:ext>
            </c:extLst>
          </c:dPt>
          <c:dPt>
            <c:idx val="5"/>
            <c:bubble3D val="0"/>
            <c:spPr>
              <a:solidFill>
                <a:schemeClr val="accent6"/>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B-AE3A-4E06-A31C-BB89BC68477A}"/>
              </c:ext>
            </c:extLst>
          </c:dPt>
          <c:dLbls>
            <c:dLbl>
              <c:idx val="3"/>
              <c:layout>
                <c:manualLayout>
                  <c:x val="6.4751417867576185E-3"/>
                  <c:y val="1.067371580832596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AE3A-4E06-A31C-BB89BC68477A}"/>
                </c:ext>
              </c:extLst>
            </c:dLbl>
            <c:dLbl>
              <c:idx val="4"/>
              <c:layout>
                <c:manualLayout>
                  <c:x val="3.7230205599300036E-2"/>
                  <c:y val="8.7408529159718307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9-AE3A-4E06-A31C-BB89BC68477A}"/>
                </c:ext>
              </c:extLst>
            </c:dLbl>
            <c:dLbl>
              <c:idx val="5"/>
              <c:layout>
                <c:manualLayout>
                  <c:x val="5.7414304482200102E-3"/>
                  <c:y val="1.6854682068728286E-3"/>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B-AE3A-4E06-A31C-BB89BC68477A}"/>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multiLvlStrRef>
              <c:f>Sheet2!$B$34:$H$39</c:f>
              <c:multiLvlStrCache>
                <c:ptCount val="6"/>
                <c:lvl>
                  <c:pt idx="0">
                    <c:v>50</c:v>
                  </c:pt>
                  <c:pt idx="1">
                    <c:v>16</c:v>
                  </c:pt>
                  <c:pt idx="2">
                    <c:v>26</c:v>
                  </c:pt>
                  <c:pt idx="3">
                    <c:v>1.5</c:v>
                  </c:pt>
                  <c:pt idx="4">
                    <c:v>3.5</c:v>
                  </c:pt>
                  <c:pt idx="5">
                    <c:v>β</c:v>
                  </c:pt>
                </c:lvl>
                <c:lvl>
                  <c:pt idx="0">
                    <c:v>45</c:v>
                  </c:pt>
                  <c:pt idx="1">
                    <c:v>25</c:v>
                  </c:pt>
                  <c:pt idx="2">
                    <c:v>17</c:v>
                  </c:pt>
                  <c:pt idx="3">
                    <c:v>2</c:v>
                  </c:pt>
                  <c:pt idx="4">
                    <c:v>7</c:v>
                  </c:pt>
                  <c:pt idx="5">
                    <c:v>1</c:v>
                  </c:pt>
                </c:lvl>
                <c:lvl>
                  <c:pt idx="0">
                    <c:v>42</c:v>
                  </c:pt>
                  <c:pt idx="1">
                    <c:v>17</c:v>
                  </c:pt>
                  <c:pt idx="2">
                    <c:v>24</c:v>
                  </c:pt>
                  <c:pt idx="3">
                    <c:v>3</c:v>
                  </c:pt>
                  <c:pt idx="4">
                    <c:v>9</c:v>
                  </c:pt>
                  <c:pt idx="5">
                    <c:v>5</c:v>
                  </c:pt>
                </c:lvl>
                <c:lvl>
                  <c:pt idx="0">
                    <c:v>45</c:v>
                  </c:pt>
                  <c:pt idx="1">
                    <c:v>22</c:v>
                  </c:pt>
                  <c:pt idx="2">
                    <c:v>21</c:v>
                  </c:pt>
                  <c:pt idx="3">
                    <c:v>2</c:v>
                  </c:pt>
                  <c:pt idx="4">
                    <c:v>5</c:v>
                  </c:pt>
                  <c:pt idx="5">
                    <c:v>4</c:v>
                  </c:pt>
                </c:lvl>
                <c:lvl>
                  <c:pt idx="0">
                    <c:v>44</c:v>
                  </c:pt>
                  <c:pt idx="1">
                    <c:v>16</c:v>
                  </c:pt>
                  <c:pt idx="2">
                    <c:v>13</c:v>
                  </c:pt>
                  <c:pt idx="3">
                    <c:v>6</c:v>
                  </c:pt>
                  <c:pt idx="4">
                    <c:v>4</c:v>
                  </c:pt>
                  <c:pt idx="5">
                    <c:v>2</c:v>
                  </c:pt>
                </c:lvl>
                <c:lvl>
                  <c:pt idx="0">
                    <c:v>51</c:v>
                  </c:pt>
                  <c:pt idx="1">
                    <c:v>26</c:v>
                  </c:pt>
                  <c:pt idx="2">
                    <c:v>12</c:v>
                  </c:pt>
                  <c:pt idx="3">
                    <c:v>5</c:v>
                  </c:pt>
                  <c:pt idx="4">
                    <c:v>4</c:v>
                  </c:pt>
                  <c:pt idx="5">
                    <c:v>2</c:v>
                  </c:pt>
                </c:lvl>
                <c:lvl>
                  <c:pt idx="0">
                    <c:v>Air Conditioning</c:v>
                  </c:pt>
                  <c:pt idx="1">
                    <c:v>Lighting</c:v>
                  </c:pt>
                  <c:pt idx="2">
                    <c:v>Sewing Machines</c:v>
                  </c:pt>
                  <c:pt idx="3">
                    <c:v>Pumps/Fans/Blowers</c:v>
                  </c:pt>
                  <c:pt idx="4">
                    <c:v>Compressor</c:v>
                  </c:pt>
                  <c:pt idx="5">
                    <c:v>Other Equipment</c:v>
                  </c:pt>
                </c:lvl>
              </c:multiLvlStrCache>
            </c:multiLvlStrRef>
          </c:cat>
          <c:val>
            <c:numRef>
              <c:f>Sheet2!$I$34:$I$39</c:f>
              <c:numCache>
                <c:formatCode>General</c:formatCode>
                <c:ptCount val="6"/>
                <c:pt idx="0">
                  <c:v>46</c:v>
                </c:pt>
                <c:pt idx="1">
                  <c:v>20</c:v>
                </c:pt>
                <c:pt idx="2">
                  <c:v>19</c:v>
                </c:pt>
                <c:pt idx="3">
                  <c:v>3</c:v>
                </c:pt>
                <c:pt idx="4">
                  <c:v>5</c:v>
                </c:pt>
                <c:pt idx="5">
                  <c:v>3</c:v>
                </c:pt>
              </c:numCache>
            </c:numRef>
          </c:val>
          <c:extLst>
            <c:ext xmlns:c16="http://schemas.microsoft.com/office/drawing/2014/chart" uri="{C3380CC4-5D6E-409C-BE32-E72D297353CC}">
              <c16:uniqueId val="{0000000C-AE3A-4E06-A31C-BB89BC68477A}"/>
            </c:ext>
          </c:extLst>
        </c:ser>
        <c:dLbls>
          <c:dLblPos val="ctr"/>
          <c:showLegendKey val="0"/>
          <c:showVal val="0"/>
          <c:showCatName val="0"/>
          <c:showSerName val="0"/>
          <c:showPercent val="1"/>
          <c:showBubbleSize val="0"/>
          <c:showLeaderLines val="1"/>
        </c:dLbls>
      </c:pie3DChart>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2">
    <c:autoUpdate val="0"/>
  </c:externalData>
  <c:userShapes r:id="rId3"/>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41.png"/></Relationships>
</file>

<file path=ppt/drawings/drawing1.xml><?xml version="1.0" encoding="utf-8"?>
<c:userShapes xmlns:c="http://schemas.openxmlformats.org/drawingml/2006/chart">
  <cdr:relSizeAnchor xmlns:cdr="http://schemas.openxmlformats.org/drawingml/2006/chartDrawing">
    <cdr:from>
      <cdr:x>0.66271</cdr:x>
      <cdr:y>0.4122</cdr:y>
    </cdr:from>
    <cdr:to>
      <cdr:x>1</cdr:x>
      <cdr:y>1</cdr:y>
    </cdr:to>
    <cdr:pic>
      <cdr:nvPicPr>
        <cdr:cNvPr id="2" name="table">
          <a:extLst xmlns:a="http://schemas.openxmlformats.org/drawingml/2006/main">
            <a:ext uri="{FF2B5EF4-FFF2-40B4-BE49-F238E27FC236}">
              <a16:creationId xmlns:a16="http://schemas.microsoft.com/office/drawing/2014/main" id="{261B8CB7-D750-4868-86E3-1949FD70CD74}"/>
            </a:ext>
          </a:extLst>
        </cdr:cNvPr>
        <cdr:cNvPicPr/>
      </cdr:nvPicPr>
      <cdr:blipFill>
        <a:blip xmlns:a="http://schemas.openxmlformats.org/drawingml/2006/main" xmlns:r="http://schemas.openxmlformats.org/officeDocument/2006/relationships" r:embed="rId1" cstate="email">
          <a:extLst>
            <a:ext uri="{28A0092B-C50C-407E-A947-70E740481C1C}">
              <a14:useLocalDpi xmlns:a14="http://schemas.microsoft.com/office/drawing/2010/main"/>
            </a:ext>
          </a:extLst>
        </a:blip>
        <a:stretch xmlns:a="http://schemas.openxmlformats.org/drawingml/2006/main">
          <a:fillRect/>
        </a:stretch>
      </cdr:blipFill>
      <cdr:spPr>
        <a:xfrm xmlns:a="http://schemas.openxmlformats.org/drawingml/2006/main">
          <a:off x="4905375" y="6614795"/>
          <a:ext cx="2004695" cy="1657985"/>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static1.vietstock.vn/edocs/Files/2024/08/19/bao-cao-nganh-det-may-bat-on-the-gioi-can-tro-da-phuc-hoi_20240819110535.pdf"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thttextile.com.vn/tam-quan-trong-det-may-viet-nam-nen-kinh-te-xanh/" TargetMode="External"/><Relationship Id="rId5" Type="http://schemas.openxmlformats.org/officeDocument/2006/relationships/hyperlink" Target="https://tapchicongthuong.vn/nganh-det-may-nam-2024--xuat-khau-uoc-dat-44-ty-usd--nhieu-thach-thuc-trong-chuyen-doi-xanh-129997.htm" TargetMode="External"/><Relationship Id="rId4" Type="http://schemas.openxmlformats.org/officeDocument/2006/relationships/hyperlink" Target="https://theky.vn/wp-content/uploads/2024/10/STK-Ban-tin-IR-ky-39-Q3-9M2024-vie.pdf"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3" name="Google Shape;62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8" name="Google Shape;62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5" name="Google Shape;63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5" name="Google Shape;64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5" name="Google Shape;65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4" name="Google Shape;6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0" name="Google Shape;72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7" name="Google Shape;72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33" name="Google Shape;73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Google Shape;768;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9" name="Google Shape;76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8" name="Google Shape;5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4" name="Google Shape;774;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1" name="Google Shape;781;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0" name="Google Shape;79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1"/>
        <p:cNvGrpSpPr/>
        <p:nvPr/>
      </p:nvGrpSpPr>
      <p:grpSpPr>
        <a:xfrm>
          <a:off x="0" y="0"/>
          <a:ext cx="0" cy="0"/>
          <a:chOff x="0" y="0"/>
          <a:chExt cx="0" cy="0"/>
        </a:xfrm>
      </p:grpSpPr>
      <p:sp>
        <p:nvSpPr>
          <p:cNvPr id="812" name="Google Shape;812;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3" name="Google Shape;813;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Google Shape;818;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9" name="Google Shape;819;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Google Shape;837;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8" name="Google Shape;838;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Google Shape;898;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99" name="Google Shape;899;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09" name="Google Shape;909;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6" name="Google Shape;916;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0"/>
        <p:cNvGrpSpPr/>
        <p:nvPr/>
      </p:nvGrpSpPr>
      <p:grpSpPr>
        <a:xfrm>
          <a:off x="0" y="0"/>
          <a:ext cx="0" cy="0"/>
          <a:chOff x="0" y="0"/>
          <a:chExt cx="0" cy="0"/>
        </a:xfrm>
      </p:grpSpPr>
      <p:sp>
        <p:nvSpPr>
          <p:cNvPr id="921" name="Google Shape;921;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2" name="Google Shape;922;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4" name="Google Shape;51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Google Shape;928;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9" name="Google Shape;929;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5" name="Google Shape;93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3" name="Google Shape;943;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Google Shape;949;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0" name="Google Shape;950;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6" name="Google Shape;956;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1"/>
        <p:cNvGrpSpPr/>
        <p:nvPr/>
      </p:nvGrpSpPr>
      <p:grpSpPr>
        <a:xfrm>
          <a:off x="0" y="0"/>
          <a:ext cx="0" cy="0"/>
          <a:chOff x="0" y="0"/>
          <a:chExt cx="0" cy="0"/>
        </a:xfrm>
      </p:grpSpPr>
      <p:sp>
        <p:nvSpPr>
          <p:cNvPr id="962" name="Google Shape;962;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3" name="Google Shape;963;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73" name="Google Shape;1073;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8"/>
        <p:cNvGrpSpPr/>
        <p:nvPr/>
      </p:nvGrpSpPr>
      <p:grpSpPr>
        <a:xfrm>
          <a:off x="0" y="0"/>
          <a:ext cx="0" cy="0"/>
          <a:chOff x="0" y="0"/>
          <a:chExt cx="0" cy="0"/>
        </a:xfrm>
      </p:grpSpPr>
      <p:sp>
        <p:nvSpPr>
          <p:cNvPr id="1209" name="Google Shape;1209;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10" name="Google Shape;1210;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4"/>
        <p:cNvGrpSpPr/>
        <p:nvPr/>
      </p:nvGrpSpPr>
      <p:grpSpPr>
        <a:xfrm>
          <a:off x="0" y="0"/>
          <a:ext cx="0" cy="0"/>
          <a:chOff x="0" y="0"/>
          <a:chExt cx="0" cy="0"/>
        </a:xfrm>
      </p:grpSpPr>
      <p:sp>
        <p:nvSpPr>
          <p:cNvPr id="1215" name="Google Shape;1215;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16" name="Google Shape;1216;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5"/>
        <p:cNvGrpSpPr/>
        <p:nvPr/>
      </p:nvGrpSpPr>
      <p:grpSpPr>
        <a:xfrm>
          <a:off x="0" y="0"/>
          <a:ext cx="0" cy="0"/>
          <a:chOff x="0" y="0"/>
          <a:chExt cx="0" cy="0"/>
        </a:xfrm>
      </p:grpSpPr>
      <p:sp>
        <p:nvSpPr>
          <p:cNvPr id="1226" name="Google Shape;1226;p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7" name="Google Shape;1227;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4: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4</a:t>
            </a:fld>
            <a:endParaRPr sz="1200" b="0" i="0" u="none" strike="noStrike" cap="none">
              <a:solidFill>
                <a:schemeClr val="dk1"/>
              </a:solidFill>
              <a:latin typeface="Arial"/>
              <a:ea typeface="Arial"/>
              <a:cs typeface="Arial"/>
              <a:sym typeface="Arial"/>
            </a:endParaRPr>
          </a:p>
        </p:txBody>
      </p:sp>
      <p:sp>
        <p:nvSpPr>
          <p:cNvPr id="519" name="Google Shape;519;p4:notes"/>
          <p:cNvSpPr>
            <a:spLocks noGrp="1" noRot="1" noChangeAspect="1"/>
          </p:cNvSpPr>
          <p:nvPr>
            <p:ph type="sldImg" idx="2"/>
          </p:nvPr>
        </p:nvSpPr>
        <p:spPr>
          <a:xfrm>
            <a:off x="404813" y="698500"/>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20" name="Google Shape;52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u="sng">
                <a:solidFill>
                  <a:schemeClr val="hlink"/>
                </a:solidFill>
                <a:hlinkClick r:id="rId3"/>
              </a:rPr>
              <a:t>PowerPoint Presentation</a:t>
            </a:r>
            <a:br>
              <a:rPr lang="en-US"/>
            </a:br>
            <a:r>
              <a:rPr lang="en-US" u="sng">
                <a:solidFill>
                  <a:schemeClr val="hlink"/>
                </a:solidFill>
                <a:hlinkClick r:id="rId4"/>
              </a:rPr>
              <a:t>STK-Ban-tin-IR-ky-39-Q3-9M2024-vie.pdf</a:t>
            </a:r>
            <a:br>
              <a:rPr lang="en-US"/>
            </a:br>
            <a:r>
              <a:rPr lang="en-US" u="sng">
                <a:solidFill>
                  <a:schemeClr val="hlink"/>
                </a:solidFill>
                <a:hlinkClick r:id="rId5"/>
              </a:rPr>
              <a:t>Ngành Dệt May năm 2024: Xuất khẩu ước đạt 44 tỷ USD, nhiều thách thức trong chuyển đổi xanh</a:t>
            </a:r>
            <a:br>
              <a:rPr lang="en-US"/>
            </a:br>
            <a:r>
              <a:rPr lang="en-US" u="sng">
                <a:solidFill>
                  <a:schemeClr val="hlink"/>
                </a:solidFill>
                <a:hlinkClick r:id="rId6"/>
              </a:rPr>
              <a:t>Tầm Quan Trọng Của Ngành Dệt May Việt Nam Trong Nền Kinh Tế Xanh</a:t>
            </a:r>
            <a:endParaRPr>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2"/>
        <p:cNvGrpSpPr/>
        <p:nvPr/>
      </p:nvGrpSpPr>
      <p:grpSpPr>
        <a:xfrm>
          <a:off x="0" y="0"/>
          <a:ext cx="0" cy="0"/>
          <a:chOff x="0" y="0"/>
          <a:chExt cx="0" cy="0"/>
        </a:xfrm>
      </p:grpSpPr>
      <p:sp>
        <p:nvSpPr>
          <p:cNvPr id="1233" name="Google Shape;1233;p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4" name="Google Shape;1234;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8" name="Google Shape;52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6" name="Google Shape;53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2" name="Google Shape;54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9" name="Google Shape;54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5" name="Google Shape;61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3.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4.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5.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6.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7.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8.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9.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slideLayout1.xml><?xml version="1.0" encoding="utf-8"?>
<p:sldLayout xmlns:p="http://schemas.openxmlformats.org/presentationml/2006/main" xmlns:a="http://schemas.openxmlformats.org/drawingml/2006/main" xmlns:r="http://schemas.openxmlformats.org/officeDocument/2006/relationships" matchingName="Title slide" userDrawn="1">
  <p:cSld name="TITLE">
    <p:spTree>
      <p:nvGrpSpPr>
        <p:cNvPr id="1" name="Shape 8"/>
        <p:cNvGrpSpPr/>
        <p:nvPr/>
      </p:nvGrpSpPr>
      <p:grpSpPr>
        <a:xfrm>
          <a:off x="0" y="0"/>
          <a:ext cx="0" cy="0"/>
          <a:chOff x="0" y="0"/>
          <a:chExt cx="0" cy="0"/>
        </a:xfrm>
      </p:grpSpPr>
      <p:pic>
        <p:nvPicPr>
          <p:cNvPr id="40" name="Picture 39">
            <a:extLst>
              <a:ext uri="{FF2B5EF4-FFF2-40B4-BE49-F238E27FC236}">
                <a16:creationId xmlns:a16="http://schemas.microsoft.com/office/drawing/2014/main" id="{DB186025-6774-4DF0-B98E-06C3D807659F}"/>
              </a:ext>
            </a:extLst>
          </p:cNvPr>
          <p:cNvPicPr>
            <a:picLocks noChangeAspect="1"/>
          </p:cNvPicPr>
          <p:nvPr userDrawn="1"/>
        </p:nvPicPr>
        <p:blipFill>
          <a:blip cstate="print" r:embed="rId2">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41" name="AutoShape 2">
            <a:extLst>
              <a:ext uri="{FF2B5EF4-FFF2-40B4-BE49-F238E27FC236}">
                <a16:creationId xmlns:a16="http://schemas.microsoft.com/office/drawing/2014/main" id="{55BC5752-DC27-41BF-8ED0-EE9E8DC49CFE}"/>
              </a:ext>
            </a:extLst>
          </p:cNvPr>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algn="ctr" w="25400">
                <a:solidFill>
                  <a:srgbClr val="000000"/>
                </a:solidFill>
                <a:miter lim="800000"/>
                <a:headEnd/>
                <a:tailEnd/>
              </a14:hiddenLine>
            </a:ext>
            <a:ext uri="{AF507438-7753-43E0-B8FC-AC1667EBCBE1}">
              <a14:hiddenEffects xmlns:a14="http://schemas.microsoft.com/office/drawing/2010/main">
                <a:effectLst>
                  <a:outerShdw algn="ctr" dir="2700000" dist="35921" rotWithShape="0">
                    <a:srgbClr val="CCCCCC"/>
                  </a:outerShdw>
                </a:effectLst>
              </a14:hiddenEffects>
            </a:ext>
          </a:extLst>
        </p:spPr>
        <p:txBody>
          <a:bodyPr anchor="t" anchorCtr="0" bIns="36576" compatLnSpc="1" lIns="36576" numCol="1" rIns="36576" tIns="36576" vert="horz" wrap="square">
            <a:prstTxWarp prst="textNoShape">
              <a:avLst/>
            </a:prstTxWarp>
          </a:bodyPr>
          <a:lstStyle/>
          <a:p>
            <a:endParaRPr lang="en-US"/>
          </a:p>
        </p:txBody>
      </p:sp>
      <p:sp>
        <p:nvSpPr>
          <p:cNvPr id="42" name="Subtitle 2">
            <a:extLst>
              <a:ext uri="{FF2B5EF4-FFF2-40B4-BE49-F238E27FC236}">
                <a16:creationId xmlns:a16="http://schemas.microsoft.com/office/drawing/2014/main" id="{286941BC-30FD-4D32-9111-61EBCBCF9F23}"/>
              </a:ext>
            </a:extLst>
          </p:cNvPr>
          <p:cNvSpPr>
            <a:spLocks noGrp="1"/>
          </p:cNvSpPr>
          <p:nvPr>
            <p:ph hasCustomPrompt="1" idx="1" type="subTitle"/>
          </p:nvPr>
        </p:nvSpPr>
        <p:spPr>
          <a:xfrm>
            <a:off x="838201" y="1926547"/>
            <a:ext cx="10515599" cy="1070557"/>
          </a:xfrm>
        </p:spPr>
        <p:txBody>
          <a:bodyPr/>
          <a:lstStyle>
            <a:lvl1pPr algn="ctr" indent="0" marL="0">
              <a:lnSpc>
                <a:spcPct val="100000"/>
              </a:lnSpc>
              <a:buNone/>
              <a:defRPr b="1" baseline="0" sz="2400">
                <a:solidFill>
                  <a:srgbClr val="003153"/>
                </a:solidFill>
                <a:latin charset="0" panose="020B0604020202020204" pitchFamily="34" typeface="Arial"/>
                <a:cs charset="0" panose="020B0604020202020204" pitchFamily="34" typeface="Arial"/>
              </a:defRPr>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dirty="0" lang="en-US"/>
              <a:t>DỰ ÁN THÚC ĐẨY TIẾT KIỆM NĂNG LƯỢNG </a:t>
            </a:r>
          </a:p>
          <a:p>
            <a:r>
              <a:rPr dirty="0" lang="en-US"/>
              <a:t>TRONG CÁC NGÀNH CÔNG NGHIỆP VIỆT NAM</a:t>
            </a:r>
          </a:p>
        </p:txBody>
      </p:sp>
      <p:sp>
        <p:nvSpPr>
          <p:cNvPr id="43" name="Date Placeholder 3">
            <a:extLst>
              <a:ext uri="{FF2B5EF4-FFF2-40B4-BE49-F238E27FC236}">
                <a16:creationId xmlns:a16="http://schemas.microsoft.com/office/drawing/2014/main" id="{D2B50398-1F92-48C3-B590-A386ECF3A91A}"/>
              </a:ext>
            </a:extLst>
          </p:cNvPr>
          <p:cNvSpPr>
            <a:spLocks noGrp="1"/>
          </p:cNvSpPr>
          <p:nvPr>
            <p:ph idx="10" sz="half" type="dt"/>
          </p:nvPr>
        </p:nvSpPr>
        <p:spPr>
          <a:xfrm>
            <a:off x="838200" y="6356350"/>
            <a:ext cx="2743200" cy="365125"/>
          </a:xfrm>
          <a:prstGeom prst="rect">
            <a:avLst/>
          </a:prstGeom>
        </p:spPr>
        <p:txBody>
          <a:bodyPr/>
          <a:lstStyle/>
          <a:p>
            <a:fld id="{31E3CAD9-E7AB-4E26-84DB-EF5CB779DEBB}" type="datetimeFigureOut">
              <a:rPr lang="en-US" smtClean="0"/>
              <a:t>9/24/2025</a:t>
            </a:fld>
            <a:endParaRPr lang="en-US"/>
          </a:p>
        </p:txBody>
      </p:sp>
      <p:sp>
        <p:nvSpPr>
          <p:cNvPr id="44" name="Footer Placeholder 4">
            <a:extLst>
              <a:ext uri="{FF2B5EF4-FFF2-40B4-BE49-F238E27FC236}">
                <a16:creationId xmlns:a16="http://schemas.microsoft.com/office/drawing/2014/main" id="{F6C7DB8D-0561-4099-8ADF-57BC3BBAB625}"/>
              </a:ext>
            </a:extLst>
          </p:cNvPr>
          <p:cNvSpPr>
            <a:spLocks noGrp="1"/>
          </p:cNvSpPr>
          <p:nvPr>
            <p:ph idx="11" sz="quarter" type="ftr"/>
          </p:nvPr>
        </p:nvSpPr>
        <p:spPr>
          <a:xfrm>
            <a:off x="4038600" y="6356350"/>
            <a:ext cx="4114800" cy="365125"/>
          </a:xfrm>
          <a:prstGeom prst="rect">
            <a:avLst/>
          </a:prstGeom>
        </p:spPr>
        <p:txBody>
          <a:bodyPr/>
          <a:lstStyle/>
          <a:p>
            <a:endParaRPr lang="en-US"/>
          </a:p>
        </p:txBody>
      </p:sp>
      <p:sp>
        <p:nvSpPr>
          <p:cNvPr id="45" name="Slide Number Placeholder 5">
            <a:extLst>
              <a:ext uri="{FF2B5EF4-FFF2-40B4-BE49-F238E27FC236}">
                <a16:creationId xmlns:a16="http://schemas.microsoft.com/office/drawing/2014/main" id="{EAE583CF-CE53-4C60-97B6-63239549D0E0}"/>
              </a:ext>
            </a:extLst>
          </p:cNvPr>
          <p:cNvSpPr>
            <a:spLocks noGrp="1"/>
          </p:cNvSpPr>
          <p:nvPr>
            <p:ph idx="12" sz="quarter" type="sldNum"/>
          </p:nvPr>
        </p:nvSpPr>
        <p:spPr>
          <a:xfrm>
            <a:off x="8610600" y="6356350"/>
            <a:ext cx="2743200" cy="365125"/>
          </a:xfrm>
          <a:prstGeom prst="rect">
            <a:avLst/>
          </a:prstGeom>
        </p:spPr>
        <p:txBody>
          <a:bodyPr/>
          <a:lstStyle/>
          <a:p>
            <a:fld id="{DDA70A67-A867-42F0-871F-01B78550C99D}" type="slidenum">
              <a:rPr lang="en-US" smtClean="0"/>
              <a:t>‹#›</a:t>
            </a:fld>
            <a:endParaRPr lang="en-US"/>
          </a:p>
        </p:txBody>
      </p:sp>
      <p:sp>
        <p:nvSpPr>
          <p:cNvPr id="46" name="Freeform 21">
            <a:extLst>
              <a:ext uri="{FF2B5EF4-FFF2-40B4-BE49-F238E27FC236}">
                <a16:creationId xmlns:a16="http://schemas.microsoft.com/office/drawing/2014/main" id="{928C49B3-3123-4BA8-B70F-65EF1084530E}"/>
              </a:ext>
            </a:extLst>
          </p:cNvPr>
          <p:cNvSpPr/>
          <p:nvPr userDrawn="1"/>
        </p:nvSpPr>
        <p:spPr>
          <a:xfrm>
            <a:off x="10399090" y="537310"/>
            <a:ext cx="954710" cy="674762"/>
          </a:xfrm>
          <a:custGeom>
            <a:avLst/>
            <a:gdLst/>
            <a:ahLst/>
            <a:cxnLst/>
            <a:rect b="b" l="l" r="r" t="t"/>
            <a:pathLst>
              <a:path h="1388740" w="1964908">
                <a:moveTo>
                  <a:pt x="0" y="0"/>
                </a:moveTo>
                <a:lnTo>
                  <a:pt x="1964907" y="0"/>
                </a:lnTo>
                <a:lnTo>
                  <a:pt x="1964907" y="1388740"/>
                </a:lnTo>
                <a:lnTo>
                  <a:pt x="0" y="1388740"/>
                </a:lnTo>
                <a:lnTo>
                  <a:pt x="0" y="0"/>
                </a:lnTo>
                <a:close/>
              </a:path>
            </a:pathLst>
          </a:custGeom>
          <a:blipFill>
            <a:blip r:embed="rId3"/>
            <a:stretch>
              <a:fillRect/>
            </a:stretch>
          </a:blipFill>
        </p:spPr>
      </p:sp>
      <p:sp>
        <p:nvSpPr>
          <p:cNvPr id="47" name="Freeform 22">
            <a:extLst>
              <a:ext uri="{FF2B5EF4-FFF2-40B4-BE49-F238E27FC236}">
                <a16:creationId xmlns:a16="http://schemas.microsoft.com/office/drawing/2014/main" id="{6B7EC2D1-F0D1-4ED6-86C7-7E118D8F2E59}"/>
              </a:ext>
            </a:extLst>
          </p:cNvPr>
          <p:cNvSpPr/>
          <p:nvPr userDrawn="1"/>
        </p:nvSpPr>
        <p:spPr>
          <a:xfrm>
            <a:off x="7043882" y="508294"/>
            <a:ext cx="1186237" cy="668008"/>
          </a:xfrm>
          <a:custGeom>
            <a:avLst/>
            <a:gdLst/>
            <a:ahLst/>
            <a:cxnLst/>
            <a:rect b="b" l="l" r="r" t="t"/>
            <a:pathLst>
              <a:path h="1374840" w="2441419">
                <a:moveTo>
                  <a:pt x="0" y="0"/>
                </a:moveTo>
                <a:lnTo>
                  <a:pt x="2441419" y="0"/>
                </a:lnTo>
                <a:lnTo>
                  <a:pt x="2441419" y="1374839"/>
                </a:lnTo>
                <a:lnTo>
                  <a:pt x="0" y="1374839"/>
                </a:lnTo>
                <a:lnTo>
                  <a:pt x="0" y="0"/>
                </a:lnTo>
                <a:close/>
              </a:path>
            </a:pathLst>
          </a:custGeom>
          <a:blipFill>
            <a:blip r:embed="rId4"/>
            <a:stretch>
              <a:fillRect/>
            </a:stretch>
          </a:blipFill>
        </p:spPr>
      </p:sp>
      <p:pic>
        <p:nvPicPr>
          <p:cNvPr id="48" name="Picture 47">
            <a:extLst>
              <a:ext uri="{FF2B5EF4-FFF2-40B4-BE49-F238E27FC236}">
                <a16:creationId xmlns:a16="http://schemas.microsoft.com/office/drawing/2014/main" id="{416B69A0-94A6-4DCD-8E43-EF275DEC77B2}"/>
              </a:ext>
            </a:extLst>
          </p:cNvPr>
          <p:cNvPicPr>
            <a:picLocks noChangeAspect="1"/>
          </p:cNvPicPr>
          <p:nvPr userDrawn="1"/>
        </p:nvPicPr>
        <p:blipFill rotWithShape="1">
          <a:blip cstate="print" r:embed="rId5">
            <a:extLst>
              <a:ext uri="{28A0092B-C50C-407E-A947-70E740481C1C}">
                <a14:useLocalDpi xmlns:a14="http://schemas.microsoft.com/office/drawing/2010/main" val="0"/>
              </a:ext>
            </a:extLst>
          </a:blip>
          <a:srcRect b="379" t="423"/>
          <a:stretch/>
        </p:blipFill>
        <p:spPr>
          <a:xfrm>
            <a:off x="807627" y="619012"/>
            <a:ext cx="1138706" cy="446573"/>
          </a:xfrm>
          <a:prstGeom prst="rect">
            <a:avLst/>
          </a:prstGeom>
        </p:spPr>
      </p:pic>
      <p:pic>
        <p:nvPicPr>
          <p:cNvPr id="49" name="Picture 48">
            <a:extLst>
              <a:ext uri="{FF2B5EF4-FFF2-40B4-BE49-F238E27FC236}">
                <a16:creationId xmlns:a16="http://schemas.microsoft.com/office/drawing/2014/main" id="{687727FD-FF3B-4511-BA9C-B7360554DE39}"/>
              </a:ext>
            </a:extLst>
          </p:cNvPr>
          <p:cNvPicPr>
            <a:picLocks noChangeAspect="1"/>
          </p:cNvPicPr>
          <p:nvPr userDrawn="1"/>
        </p:nvPicPr>
        <p:blipFill>
          <a:blip cstate="print" r:embed="rId6">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cSld>
  <p:clrMapOvr>
    <a:masterClrMapping/>
  </p:clrMapOvr>
</p:sldLayout>
</file>

<file path=ppt/slideLayouts/slideLayout2.xml><?xml version="1.0" encoding="utf-8"?>
<p:sldLayout xmlns:p="http://schemas.openxmlformats.org/presentationml/2006/main" xmlns:a="http://schemas.openxmlformats.org/drawingml/2006/main" xmlns:r="http://schemas.openxmlformats.org/officeDocument/2006/relationships" matchingName="Two Content" userDrawn="1">
  <p:cSld name="TWO_OBJECTS">
    <p:spTree>
      <p:nvGrpSpPr>
        <p:cNvPr id="1" name="Shape 15"/>
        <p:cNvGrpSpPr/>
        <p:nvPr/>
      </p:nvGrpSpPr>
      <p:grpSpPr>
        <a:xfrm>
          <a:off x="0" y="0"/>
          <a:ext cx="0" cy="0"/>
          <a:chOff x="0" y="0"/>
          <a:chExt cx="0" cy="0"/>
        </a:xfrm>
      </p:grpSpPr>
      <p:pic>
        <p:nvPicPr>
          <p:cNvPr id="26" name="Picture 8">
            <a:extLst>
              <a:ext uri="{FF2B5EF4-FFF2-40B4-BE49-F238E27FC236}">
                <a16:creationId xmlns:a16="http://schemas.microsoft.com/office/drawing/2014/main" id="{CF3BEEBA-A5F5-4DB0-B91A-D40BCA0389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26">
            <a:extLst>
              <a:ext uri="{FF2B5EF4-FFF2-40B4-BE49-F238E27FC236}">
                <a16:creationId xmlns:a16="http://schemas.microsoft.com/office/drawing/2014/main" id="{4E6E886C-19C8-4489-B56D-85EC9DDAE984}"/>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28" name="Picture 27">
            <a:extLst>
              <a:ext uri="{FF2B5EF4-FFF2-40B4-BE49-F238E27FC236}">
                <a16:creationId xmlns:a16="http://schemas.microsoft.com/office/drawing/2014/main" id="{A187E9EE-58CE-4390-8036-C6E3F50E0738}"/>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29" name="Straight Connector 28">
            <a:extLst>
              <a:ext uri="{FF2B5EF4-FFF2-40B4-BE49-F238E27FC236}">
                <a16:creationId xmlns:a16="http://schemas.microsoft.com/office/drawing/2014/main" id="{AC7F14E2-90BA-4858-9D53-637BB7050D15}"/>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3BC1B2D7-F3BE-4B6B-A7AE-DFD3D55DF9BB}"/>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31" name="Picture 30">
            <a:extLst>
              <a:ext uri="{FF2B5EF4-FFF2-40B4-BE49-F238E27FC236}">
                <a16:creationId xmlns:a16="http://schemas.microsoft.com/office/drawing/2014/main" id="{BCB83B74-C82F-4A89-A70B-64B7D6742935}"/>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3.xml><?xml version="1.0" encoding="utf-8"?>
<p:sldLayout xmlns:p="http://schemas.openxmlformats.org/presentationml/2006/main" xmlns:a="http://schemas.openxmlformats.org/drawingml/2006/main" xmlns:r="http://schemas.openxmlformats.org/officeDocument/2006/relationships" matchingName="One column text" userDrawn="1">
  <p:cSld name="ONE_COLUMN_TEXT">
    <p:spTree>
      <p:nvGrpSpPr>
        <p:cNvPr id="1" name="Shape 25"/>
        <p:cNvGrpSpPr/>
        <p:nvPr/>
      </p:nvGrpSpPr>
      <p:grpSpPr>
        <a:xfrm>
          <a:off x="0" y="0"/>
          <a:ext cx="0" cy="0"/>
          <a:chOff x="0" y="0"/>
          <a:chExt cx="0" cy="0"/>
        </a:xfrm>
      </p:grpSpPr>
      <p:pic>
        <p:nvPicPr>
          <p:cNvPr id="6" name="Picture 8">
            <a:extLst>
              <a:ext uri="{FF2B5EF4-FFF2-40B4-BE49-F238E27FC236}">
                <a16:creationId xmlns:a16="http://schemas.microsoft.com/office/drawing/2014/main" id="{B3846F65-F82D-4480-B9A6-FEBBC8845DB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6B0D010B-1F44-484C-88CC-A8C5417BF2E3}"/>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8" name="Picture 7">
            <a:extLst>
              <a:ext uri="{FF2B5EF4-FFF2-40B4-BE49-F238E27FC236}">
                <a16:creationId xmlns:a16="http://schemas.microsoft.com/office/drawing/2014/main" id="{3D705FC8-D75D-47E7-A47C-8EAD3C53371A}"/>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a:extLst>
              <a:ext uri="{FF2B5EF4-FFF2-40B4-BE49-F238E27FC236}">
                <a16:creationId xmlns:a16="http://schemas.microsoft.com/office/drawing/2014/main" id="{5C5CA324-ED47-47CC-A221-23AC5C55B09F}"/>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2A01344-870E-4BCD-95B6-65D20B5815A3}"/>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1" name="Picture 10">
            <a:extLst>
              <a:ext uri="{FF2B5EF4-FFF2-40B4-BE49-F238E27FC236}">
                <a16:creationId xmlns:a16="http://schemas.microsoft.com/office/drawing/2014/main" id="{679E0F02-41DC-4F5A-819F-AEC441E43DBD}"/>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4.xml><?xml version="1.0" encoding="utf-8"?>
<p:sldLayout xmlns:p="http://schemas.openxmlformats.org/presentationml/2006/main" xmlns:a="http://schemas.openxmlformats.org/drawingml/2006/main" xmlns:r="http://schemas.openxmlformats.org/officeDocument/2006/relationships" matchingName="1_Title and Content" userDrawn="1">
  <p:cSld name="OBJECT">
    <p:spTree>
      <p:nvGrpSpPr>
        <p:cNvPr id="1" name="Shape 30"/>
        <p:cNvGrpSpPr/>
        <p:nvPr/>
      </p:nvGrpSpPr>
      <p:grpSpPr>
        <a:xfrm>
          <a:off x="0" y="0"/>
          <a:ext cx="0" cy="0"/>
          <a:chOff x="0" y="0"/>
          <a:chExt cx="0" cy="0"/>
        </a:xfrm>
      </p:grpSpPr>
      <p:pic>
        <p:nvPicPr>
          <p:cNvPr id="7" name="Picture 8">
            <a:extLst>
              <a:ext uri="{FF2B5EF4-FFF2-40B4-BE49-F238E27FC236}">
                <a16:creationId xmlns:a16="http://schemas.microsoft.com/office/drawing/2014/main" id="{6C7DAE2C-47CE-4879-9614-2F74E1740C5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BF0B59AD-22FF-411C-9CA5-5794DF8F2666}"/>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9" name="Picture 8">
            <a:extLst>
              <a:ext uri="{FF2B5EF4-FFF2-40B4-BE49-F238E27FC236}">
                <a16:creationId xmlns:a16="http://schemas.microsoft.com/office/drawing/2014/main" id="{8C0C6B59-FB73-4B23-B615-B5BAF1AA06B4}"/>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57062412-2B77-4980-9DAD-B5100D0124E5}"/>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51533BB-4A99-4E67-AA80-A175C8683FC9}"/>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2" name="Picture 11">
            <a:extLst>
              <a:ext uri="{FF2B5EF4-FFF2-40B4-BE49-F238E27FC236}">
                <a16:creationId xmlns:a16="http://schemas.microsoft.com/office/drawing/2014/main" id="{63D69BC9-F8AD-4639-AEB0-B652BF7FC79E}"/>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5.xml><?xml version="1.0" encoding="utf-8"?>
<p:sldLayout xmlns:p="http://schemas.openxmlformats.org/presentationml/2006/main" xmlns:a="http://schemas.openxmlformats.org/drawingml/2006/main" xmlns:r="http://schemas.openxmlformats.org/officeDocument/2006/relationships" matchingName="Title Only" userDrawn="1">
  <p:cSld name="TITLE_ONLY">
    <p:spTree>
      <p:nvGrpSpPr>
        <p:cNvPr id="1" name="Shape 36"/>
        <p:cNvGrpSpPr/>
        <p:nvPr/>
      </p:nvGrpSpPr>
      <p:grpSpPr>
        <a:xfrm>
          <a:off x="0" y="0"/>
          <a:ext cx="0" cy="0"/>
          <a:chOff x="0" y="0"/>
          <a:chExt cx="0" cy="0"/>
        </a:xfrm>
      </p:grpSpPr>
      <p:pic>
        <p:nvPicPr>
          <p:cNvPr id="7" name="Picture 8">
            <a:extLst>
              <a:ext uri="{FF2B5EF4-FFF2-40B4-BE49-F238E27FC236}">
                <a16:creationId xmlns:a16="http://schemas.microsoft.com/office/drawing/2014/main" id="{10964B1F-5FA2-4C83-BB06-79D2DFA43B5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19719A7B-05B4-4F50-9165-AAF04E428DF6}"/>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9" name="Picture 8">
            <a:extLst>
              <a:ext uri="{FF2B5EF4-FFF2-40B4-BE49-F238E27FC236}">
                <a16:creationId xmlns:a16="http://schemas.microsoft.com/office/drawing/2014/main" id="{D96C9871-EDC3-4AE9-9D23-1C0A48AE201B}"/>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42FCF0A9-817B-4CB3-BFE2-17F8CD422F98}"/>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8EB1D9B-36E6-4F10-89D3-05C2C92FCFBA}"/>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2" name="Picture 11">
            <a:extLst>
              <a:ext uri="{FF2B5EF4-FFF2-40B4-BE49-F238E27FC236}">
                <a16:creationId xmlns:a16="http://schemas.microsoft.com/office/drawing/2014/main" id="{B9C74E9D-C814-4FF0-A70B-606C695FD680}"/>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6.xml><?xml version="1.0" encoding="utf-8"?>
<p:sldLayout xmlns:p="http://schemas.openxmlformats.org/presentationml/2006/main" xmlns:a="http://schemas.openxmlformats.org/drawingml/2006/main" xmlns:r="http://schemas.openxmlformats.org/officeDocument/2006/relationships" matchingName="Title and body" userDrawn="1">
  <p:cSld name="TITLE_AND_BODY">
    <p:spTree>
      <p:nvGrpSpPr>
        <p:cNvPr id="1" name="Shape 42"/>
        <p:cNvGrpSpPr/>
        <p:nvPr/>
      </p:nvGrpSpPr>
      <p:grpSpPr>
        <a:xfrm>
          <a:off x="0" y="0"/>
          <a:ext cx="0" cy="0"/>
          <a:chOff x="0" y="0"/>
          <a:chExt cx="0" cy="0"/>
        </a:xfrm>
      </p:grpSpPr>
      <p:pic>
        <p:nvPicPr>
          <p:cNvPr id="6" name="Picture 8">
            <a:extLst>
              <a:ext uri="{FF2B5EF4-FFF2-40B4-BE49-F238E27FC236}">
                <a16:creationId xmlns:a16="http://schemas.microsoft.com/office/drawing/2014/main" id="{93D170FF-0BB0-43BC-8FA2-3C1EC93F9F5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FBAB75EA-DB8F-47A6-8909-DF9F8819ABBA}"/>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8" name="Picture 7">
            <a:extLst>
              <a:ext uri="{FF2B5EF4-FFF2-40B4-BE49-F238E27FC236}">
                <a16:creationId xmlns:a16="http://schemas.microsoft.com/office/drawing/2014/main" id="{C486E851-F85A-49C8-9DFB-4CE547C53DFB}"/>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a:extLst>
              <a:ext uri="{FF2B5EF4-FFF2-40B4-BE49-F238E27FC236}">
                <a16:creationId xmlns:a16="http://schemas.microsoft.com/office/drawing/2014/main" id="{98D1AC11-CB00-4967-91A1-3D55EF6FEED5}"/>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F52B942-66BF-43E7-A353-D9543846EDCC}"/>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1" name="Picture 10">
            <a:extLst>
              <a:ext uri="{FF2B5EF4-FFF2-40B4-BE49-F238E27FC236}">
                <a16:creationId xmlns:a16="http://schemas.microsoft.com/office/drawing/2014/main" id="{C913FFD0-EC9B-42E3-8E46-EFF8CD7E8ECA}"/>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7.xml><?xml version="1.0" encoding="utf-8"?>
<p:sldLayout xmlns:p="http://schemas.openxmlformats.org/presentationml/2006/main" xmlns:a="http://schemas.openxmlformats.org/drawingml/2006/main" xmlns:r="http://schemas.openxmlformats.org/officeDocument/2006/relationships" matchingName="Big number" userDrawn="1">
  <p:cSld name="BIG_NUMBER">
    <p:spTree>
      <p:nvGrpSpPr>
        <p:cNvPr id="1" name="Shape 47"/>
        <p:cNvGrpSpPr/>
        <p:nvPr/>
      </p:nvGrpSpPr>
      <p:grpSpPr>
        <a:xfrm>
          <a:off x="0" y="0"/>
          <a:ext cx="0" cy="0"/>
          <a:chOff x="0" y="0"/>
          <a:chExt cx="0" cy="0"/>
        </a:xfrm>
      </p:grpSpPr>
      <p:pic>
        <p:nvPicPr>
          <p:cNvPr id="6" name="Picture 8">
            <a:extLst>
              <a:ext uri="{FF2B5EF4-FFF2-40B4-BE49-F238E27FC236}">
                <a16:creationId xmlns:a16="http://schemas.microsoft.com/office/drawing/2014/main" id="{8DEFDAB8-0EDB-454A-BBCB-CEAB863C7E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656E715F-CAC3-43E2-A7FB-12334D8E6C70}"/>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8" name="Picture 7">
            <a:extLst>
              <a:ext uri="{FF2B5EF4-FFF2-40B4-BE49-F238E27FC236}">
                <a16:creationId xmlns:a16="http://schemas.microsoft.com/office/drawing/2014/main" id="{7BF7DBA7-CD9F-4729-8226-D050C0D2DCA0}"/>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a:extLst>
              <a:ext uri="{FF2B5EF4-FFF2-40B4-BE49-F238E27FC236}">
                <a16:creationId xmlns:a16="http://schemas.microsoft.com/office/drawing/2014/main" id="{EE9228F1-B98A-4525-A73F-B5BB62EFF923}"/>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E63E695-7210-456C-8010-68100FA61809}"/>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1" name="Picture 10">
            <a:extLst>
              <a:ext uri="{FF2B5EF4-FFF2-40B4-BE49-F238E27FC236}">
                <a16:creationId xmlns:a16="http://schemas.microsoft.com/office/drawing/2014/main" id="{BFE57AFB-8DA3-4B92-AEA8-1427EB21418D}"/>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8.xml><?xml version="1.0" encoding="utf-8"?>
<p:sldLayout xmlns:p="http://schemas.openxmlformats.org/presentationml/2006/main" xmlns:a="http://schemas.openxmlformats.org/drawingml/2006/main" xmlns:r="http://schemas.openxmlformats.org/officeDocument/2006/relationships" matchingName="Main point" userDrawn="1">
  <p:cSld name="MAIN_POINT">
    <p:spTree>
      <p:nvGrpSpPr>
        <p:cNvPr id="1" name="Shape 52"/>
        <p:cNvGrpSpPr/>
        <p:nvPr/>
      </p:nvGrpSpPr>
      <p:grpSpPr>
        <a:xfrm>
          <a:off x="0" y="0"/>
          <a:ext cx="0" cy="0"/>
          <a:chOff x="0" y="0"/>
          <a:chExt cx="0" cy="0"/>
        </a:xfrm>
      </p:grpSpPr>
      <p:pic>
        <p:nvPicPr>
          <p:cNvPr id="5" name="Picture 8">
            <a:extLst>
              <a:ext uri="{FF2B5EF4-FFF2-40B4-BE49-F238E27FC236}">
                <a16:creationId xmlns:a16="http://schemas.microsoft.com/office/drawing/2014/main" id="{F2491BB5-3653-4316-BBD7-0C2B6A87151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688B3D69-BDE6-4B17-B418-5D65F55AC152}"/>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7" name="Picture 6">
            <a:extLst>
              <a:ext uri="{FF2B5EF4-FFF2-40B4-BE49-F238E27FC236}">
                <a16:creationId xmlns:a16="http://schemas.microsoft.com/office/drawing/2014/main" id="{8851EE02-1092-4C01-8559-1A4B1A4F4FBA}"/>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8" name="Straight Connector 7">
            <a:extLst>
              <a:ext uri="{FF2B5EF4-FFF2-40B4-BE49-F238E27FC236}">
                <a16:creationId xmlns:a16="http://schemas.microsoft.com/office/drawing/2014/main" id="{2082592C-A59F-4018-B00F-8787F8B35585}"/>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7F93129-BD12-41C0-9183-525FC8B64581}"/>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0" name="Picture 9">
            <a:extLst>
              <a:ext uri="{FF2B5EF4-FFF2-40B4-BE49-F238E27FC236}">
                <a16:creationId xmlns:a16="http://schemas.microsoft.com/office/drawing/2014/main" id="{7CF3E560-41FD-4DBD-B2A7-4CDAA4751DA9}"/>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9.xml><?xml version="1.0" encoding="utf-8"?>
<p:sldLayout xmlns:p="http://schemas.openxmlformats.org/presentationml/2006/main" xmlns:a="http://schemas.openxmlformats.org/drawingml/2006/main" xmlns:r="http://schemas.openxmlformats.org/officeDocument/2006/relationships" matchingName="Blank" type="blank">
  <p:cSld name="Blank">
    <p:spTree>
      <p:nvGrpSpPr>
        <p:cNvPr id="1" name="Shape 76"/>
        <p:cNvGrpSpPr/>
        <p:nvPr/>
      </p:nvGrpSpPr>
      <p:grpSpPr>
        <a:xfrm>
          <a:off x="0" y="0"/>
          <a:ext cx="0" cy="0"/>
          <a:chOff x="0" y="0"/>
          <a:chExt cx="0" cy="0"/>
        </a:xfrm>
      </p:grpSpPr>
      <p:pic>
        <p:nvPicPr>
          <p:cNvPr id="2" name="Picture 8">
            <a:extLst>
              <a:ext uri="{FF2B5EF4-FFF2-40B4-BE49-F238E27FC236}">
                <a16:creationId xmlns:a16="http://schemas.microsoft.com/office/drawing/2014/main" id="{DD2DF267-E12D-46D5-BD77-9EFBDBD9544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41C40785-A06D-460F-B489-098861138FD9}"/>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4" name="Picture 3">
            <a:extLst>
              <a:ext uri="{FF2B5EF4-FFF2-40B4-BE49-F238E27FC236}">
                <a16:creationId xmlns:a16="http://schemas.microsoft.com/office/drawing/2014/main" id="{19243A21-C6E5-467B-B52A-8F9268E417FC}"/>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5" name="Straight Connector 4">
            <a:extLst>
              <a:ext uri="{FF2B5EF4-FFF2-40B4-BE49-F238E27FC236}">
                <a16:creationId xmlns:a16="http://schemas.microsoft.com/office/drawing/2014/main" id="{5D066E43-3E57-439C-91ED-45E2E9FEC51F}"/>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84ABFFA-286D-4B6C-884B-5CEBA9A0536A}"/>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7" name="Picture 6">
            <a:extLst>
              <a:ext uri="{FF2B5EF4-FFF2-40B4-BE49-F238E27FC236}">
                <a16:creationId xmlns:a16="http://schemas.microsoft.com/office/drawing/2014/main" id="{C315E34E-04DF-4F7D-B60C-827077E1FA61}"/>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2830133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4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73"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arget="../media/image22.jpeg" Type="http://schemas.openxmlformats.org/officeDocument/2006/relationships/image"/><Relationship Id="rId2" Target="../notesSlides/notesSlide11.xml" Type="http://schemas.openxmlformats.org/officeDocument/2006/relationships/notesSlide"/><Relationship Id="rId1" Target="../slideLayouts/slideLayout5.xml" Type="http://schemas.openxmlformats.org/officeDocument/2006/relationships/slideLayout"/><Relationship Id="rId4" Target="../media/image23.jpeg" Type="http://schemas.openxmlformats.org/officeDocument/2006/relationships/image"/></Relationships>
</file>

<file path=ppt/slides/_rels/slide12.xml.rels><?xml version="1.0" encoding="UTF-8" standalone="yes" ?><Relationships xmlns="http://schemas.openxmlformats.org/package/2006/relationships"><Relationship Id="rId3" Target="../media/image24.jpeg" Type="http://schemas.openxmlformats.org/officeDocument/2006/relationships/image"/><Relationship Id="rId2" Target="../notesSlides/notesSlide12.xml" Type="http://schemas.openxmlformats.org/officeDocument/2006/relationships/notesSlide"/><Relationship Id="rId1" Target="../slideLayouts/slideLayout6.xml" Type="http://schemas.openxmlformats.org/officeDocument/2006/relationships/slideLayout"/><Relationship Id="rId6" Target="../media/image27.jpeg" Type="http://schemas.openxmlformats.org/officeDocument/2006/relationships/image"/><Relationship Id="rId5" Target="../media/image26.jpeg" Type="http://schemas.openxmlformats.org/officeDocument/2006/relationships/image"/><Relationship Id="rId4" Target="../media/image25.jpeg" Type="http://schemas.openxmlformats.org/officeDocument/2006/relationships/image"/></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arget="../media/image31.jpeg" Type="http://schemas.openxmlformats.org/officeDocument/2006/relationships/image"/><Relationship Id="rId2" Target="../notesSlides/notesSlide20.xml" Type="http://schemas.openxmlformats.org/officeDocument/2006/relationships/notesSlide"/><Relationship Id="rId1" Target="../slideLayouts/slideLayout5.xml" Type="http://schemas.openxmlformats.org/officeDocument/2006/relationships/slideLayout"/><Relationship Id="rId4" Target="../media/image32.jpeg" Type="http://schemas.openxmlformats.org/officeDocument/2006/relationships/image"/></Relationships>
</file>

<file path=ppt/slides/_rels/slide21.xml.rels><?xml version="1.0" encoding="UTF-8" standalone="yes" ?><Relationships xmlns="http://schemas.openxmlformats.org/package/2006/relationships"><Relationship Id="rId3" Target="../media/image33.jpeg" Type="http://schemas.openxmlformats.org/officeDocument/2006/relationships/image"/><Relationship Id="rId2" Target="../notesSlides/notesSlide21.xml" Type="http://schemas.openxmlformats.org/officeDocument/2006/relationships/notesSlide"/><Relationship Id="rId1" Target="../slideLayouts/slideLayout9.xml" Type="http://schemas.openxmlformats.org/officeDocument/2006/relationships/slideLayout"/></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arget="../media/image35.jpeg" Type="http://schemas.openxmlformats.org/officeDocument/2006/relationships/image"/><Relationship Id="rId2" Target="../notesSlides/notesSlide23.xml" Type="http://schemas.openxmlformats.org/officeDocument/2006/relationships/notesSlide"/><Relationship Id="rId1" Target="../slideLayouts/slideLayout4.xml" Type="http://schemas.openxmlformats.org/officeDocument/2006/relationships/slideLayout"/></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arget="../media/image36.jpeg" Type="http://schemas.openxmlformats.org/officeDocument/2006/relationships/image"/><Relationship Id="rId2" Target="../notesSlides/notesSlide26.xml" Type="http://schemas.openxmlformats.org/officeDocument/2006/relationships/notesSlide"/><Relationship Id="rId1" Target="../slideLayouts/slideLayout4.xml" Type="http://schemas.openxmlformats.org/officeDocument/2006/relationships/slideLayout"/></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arget="../media/image37.jpeg" Type="http://schemas.openxmlformats.org/officeDocument/2006/relationships/image"/><Relationship Id="rId2" Target="../notesSlides/notesSlide28.xml" Type="http://schemas.openxmlformats.org/officeDocument/2006/relationships/notesSlide"/><Relationship Id="rId1" Target="../slideLayouts/slideLayout8.xml" Type="http://schemas.openxmlformats.org/officeDocument/2006/relationships/slideLayout"/></Relationships>
</file>

<file path=ppt/slides/_rels/slide29.xml.rels><?xml version="1.0" encoding="UTF-8" standalone="yes" ?><Relationships xmlns="http://schemas.openxmlformats.org/package/2006/relationships"><Relationship Id="rId3" Target="../media/image38.jpeg" Type="http://schemas.openxmlformats.org/officeDocument/2006/relationships/image"/><Relationship Id="rId2" Target="../notesSlides/notesSlide29.xml" Type="http://schemas.openxmlformats.org/officeDocument/2006/relationships/notesSlide"/><Relationship Id="rId1" Target="../slideLayouts/slideLayout4.xml" Type="http://schemas.openxmlformats.org/officeDocument/2006/relationships/slideLayout"/></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arget="../media/image39.jpeg" Type="http://schemas.openxmlformats.org/officeDocument/2006/relationships/image"/><Relationship Id="rId2" Target="../notesSlides/notesSlide30.xml" Type="http://schemas.openxmlformats.org/officeDocument/2006/relationships/notesSlide"/><Relationship Id="rId1" Target="../slideLayouts/slideLayout4.xml" Type="http://schemas.openxmlformats.org/officeDocument/2006/relationships/slideLayout"/></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arget="../media/image31.jpeg" Type="http://schemas.openxmlformats.org/officeDocument/2006/relationships/image"/><Relationship Id="rId2" Target="../notesSlides/notesSlide34.xml" Type="http://schemas.openxmlformats.org/officeDocument/2006/relationships/notesSlide"/><Relationship Id="rId1" Target="../slideLayouts/slideLayout5.xml" Type="http://schemas.openxmlformats.org/officeDocument/2006/relationships/slideLayout"/><Relationship Id="rId4" Target="../media/image32.jpeg" Type="http://schemas.openxmlformats.org/officeDocument/2006/relationships/image"/></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arget="https://thttextile.com.vn/det-may-viet-nam-loi-the-thach-thuc-va-co-hoi-trong-boi-canh-toan-cau-2025/" TargetMode="External" Type="http://schemas.openxmlformats.org/officeDocument/2006/relationships/hyperlink"/><Relationship Id="rId2" Target="../notesSlides/notesSlide4.xml" Type="http://schemas.openxmlformats.org/officeDocument/2006/relationships/notesSlide"/><Relationship Id="rId1" Target="../slideLayouts/slideLayout2.xml" Type="http://schemas.openxmlformats.org/officeDocument/2006/relationships/slideLayout"/><Relationship Id="rId4" Target="../media/image8.jpeg" Type="http://schemas.openxmlformats.org/officeDocument/2006/relationships/image"/></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arget="../media/image9.jpeg" Type="http://schemas.openxmlformats.org/officeDocument/2006/relationships/image"/><Relationship Id="rId2" Target="../notesSlides/notesSlide5.xml" Type="http://schemas.openxmlformats.org/officeDocument/2006/relationships/notesSlide"/><Relationship Id="rId1" Target="../slideLayouts/slideLayout3.xml" Type="http://schemas.openxmlformats.org/officeDocument/2006/relationships/slideLayout"/></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arget="../media/image15.jpeg" Type="http://schemas.openxmlformats.org/officeDocument/2006/relationships/image"/><Relationship Id="rId13" Target="../media/image20.jpeg" Type="http://schemas.openxmlformats.org/officeDocument/2006/relationships/image"/><Relationship Id="rId3" Target="../media/image10.jpeg" Type="http://schemas.openxmlformats.org/officeDocument/2006/relationships/image"/><Relationship Id="rId7" Target="../media/image14.jpeg" Type="http://schemas.openxmlformats.org/officeDocument/2006/relationships/image"/><Relationship Id="rId12" Target="../media/image19.jpeg" Type="http://schemas.openxmlformats.org/officeDocument/2006/relationships/image"/><Relationship Id="rId2" Target="../notesSlides/notesSlide8.xml" Type="http://schemas.openxmlformats.org/officeDocument/2006/relationships/notesSlide"/><Relationship Id="rId1" Target="../slideLayouts/slideLayout3.xml" Type="http://schemas.openxmlformats.org/officeDocument/2006/relationships/slideLayout"/><Relationship Id="rId6" Target="../media/image13.jpeg" Type="http://schemas.openxmlformats.org/officeDocument/2006/relationships/image"/><Relationship Id="rId11" Target="../media/image18.jpeg" Type="http://schemas.openxmlformats.org/officeDocument/2006/relationships/image"/><Relationship Id="rId5" Target="../media/image12.jpeg" Type="http://schemas.openxmlformats.org/officeDocument/2006/relationships/image"/><Relationship Id="rId10" Target="../media/image17.jpeg" Type="http://schemas.openxmlformats.org/officeDocument/2006/relationships/image"/><Relationship Id="rId4" Target="../media/image11.jpeg" Type="http://schemas.openxmlformats.org/officeDocument/2006/relationships/image"/><Relationship Id="rId9" Target="../media/image16.jpeg" Type="http://schemas.openxmlformats.org/officeDocument/2006/relationships/image"/><Relationship Id="rId14" Target="../media/image21.jpeg" Type="http://schemas.openxmlformats.org/officeDocument/2006/relationships/image"/></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1"/>
          <p:cNvSpPr txBox="1">
            <a:spLocks noGrp="1"/>
          </p:cNvSpPr>
          <p:nvPr>
            <p:ph type="ctrTitle" idx="4294967295"/>
          </p:nvPr>
        </p:nvSpPr>
        <p:spPr>
          <a:xfrm>
            <a:off x="957943" y="2901280"/>
            <a:ext cx="10276114" cy="959617"/>
          </a:xfrm>
          <a:prstGeom prst="rect">
            <a:avLst/>
          </a:prstGeom>
          <a:noFill/>
          <a:ln>
            <a:noFill/>
          </a:ln>
        </p:spPr>
        <p:txBody>
          <a:bodyPr spcFirstLastPara="1" wrap="square" lIns="121900" tIns="121900" rIns="121900" bIns="121900" anchor="ctr" anchorCtr="0">
            <a:noAutofit/>
          </a:bodyPr>
          <a:lstStyle/>
          <a:p>
            <a:pPr algn="ctr">
              <a:buSzPts val="5200"/>
            </a:pPr>
            <a:r>
              <a:rPr lang="en-US" sz="3200" dirty="0">
                <a:solidFill>
                  <a:schemeClr val="accent4">
                    <a:lumMod val="50000"/>
                  </a:schemeClr>
                </a:solidFill>
                <a:latin typeface="+mn-lt"/>
              </a:rPr>
              <a:t>CHƯƠNG TRÌNH TẬP HUẤN DOANH NGHIỆP CÔNG NGHIỆP NGÀNH DỆT MAY</a:t>
            </a:r>
            <a:endParaRPr sz="3200" dirty="0">
              <a:solidFill>
                <a:schemeClr val="accent4">
                  <a:lumMod val="50000"/>
                </a:schemeClr>
              </a:solidFill>
              <a:latin typeface="+mn-lt"/>
            </a:endParaRPr>
          </a:p>
        </p:txBody>
      </p:sp>
      <p:sp>
        <p:nvSpPr>
          <p:cNvPr id="505" name="Google Shape;505;p1"/>
          <p:cNvSpPr txBox="1">
            <a:spLocks noGrp="1"/>
          </p:cNvSpPr>
          <p:nvPr>
            <p:ph type="subTitle" idx="4294967295"/>
          </p:nvPr>
        </p:nvSpPr>
        <p:spPr>
          <a:xfrm>
            <a:off x="3363687" y="4089611"/>
            <a:ext cx="5105401" cy="1226259"/>
          </a:xfrm>
          <a:prstGeom prst="rect">
            <a:avLst/>
          </a:prstGeom>
          <a:noFill/>
          <a:ln>
            <a:noFill/>
          </a:ln>
        </p:spPr>
        <p:txBody>
          <a:bodyPr spcFirstLastPara="1" wrap="square" lIns="121900" tIns="121900" rIns="121900" bIns="121900" anchor="ctr" anchorCtr="0">
            <a:normAutofit/>
          </a:bodyPr>
          <a:lstStyle/>
          <a:p>
            <a:pPr marL="0" indent="0" algn="ctr">
              <a:buSzPts val="2800"/>
              <a:buNone/>
            </a:pPr>
            <a:r>
              <a:rPr lang="en-US" sz="2000" b="1" dirty="0">
                <a:solidFill>
                  <a:srgbClr val="327176"/>
                </a:solidFill>
                <a:latin typeface="+mn-lt"/>
              </a:rPr>
              <a:t>Module 7. </a:t>
            </a:r>
            <a:r>
              <a:rPr lang="en-US" sz="1600" b="1" dirty="0">
                <a:solidFill>
                  <a:srgbClr val="595959"/>
                </a:solidFill>
                <a:latin typeface="+mn-lt"/>
              </a:rPr>
              <a:t>Giới thiệu đặc điểm dây chuyền công nghệ điển hình trong ngành </a:t>
            </a:r>
            <a:r>
              <a:rPr lang="en-US" sz="1600" b="1" dirty="0">
                <a:solidFill>
                  <a:srgbClr val="0070C0"/>
                </a:solidFill>
                <a:latin typeface="+mn-lt"/>
              </a:rPr>
              <a:t>dệt may.</a:t>
            </a:r>
            <a:endParaRPr sz="1600" b="1" dirty="0">
              <a:solidFill>
                <a:srgbClr val="0070C0"/>
              </a:solidFill>
              <a:latin typeface="+mn-lt"/>
            </a:endParaRPr>
          </a:p>
        </p:txBody>
      </p:sp>
      <p:sp>
        <p:nvSpPr>
          <p:cNvPr id="506" name="Subtitle 2">
            <a:extLst>
              <a:ext uri="{FF2B5EF4-FFF2-40B4-BE49-F238E27FC236}">
                <a16:creationId xmlns:a16="http://schemas.microsoft.com/office/drawing/2014/main" id="{83522812-1A87-4FEE-8BE8-CC5B1CCA3915}"/>
              </a:ext>
            </a:extLst>
          </p:cNvPr>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507" name="Google Shape;505;p1">
            <a:extLst>
              <a:ext uri="{FF2B5EF4-FFF2-40B4-BE49-F238E27FC236}">
                <a16:creationId xmlns:a16="http://schemas.microsoft.com/office/drawing/2014/main" id="{2235A60B-EC73-4D3D-BD3A-22AF76A07B93}"/>
              </a:ext>
            </a:extLst>
          </p:cNvPr>
          <p:cNvSpPr txBox="1">
            <a:spLocks/>
          </p:cNvSpPr>
          <p:nvPr/>
        </p:nvSpPr>
        <p:spPr>
          <a:xfrm>
            <a:off x="3363687" y="3822969"/>
            <a:ext cx="5105401" cy="613129"/>
          </a:xfrm>
          <a:prstGeom prst="rect">
            <a:avLst/>
          </a:prstGeom>
          <a:noFill/>
          <a:ln>
            <a:noFill/>
          </a:ln>
        </p:spPr>
        <p:txBody>
          <a:bodyPr spcFirstLastPara="1" wrap="square" lIns="121900" tIns="121900" rIns="121900" bIns="121900" anchor="ctr"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0" indent="0" algn="ctr">
              <a:buSzPts val="2800"/>
              <a:buFont typeface="Roboto"/>
              <a:buNone/>
            </a:pPr>
            <a:r>
              <a:rPr lang="en-US" sz="2000" b="1" dirty="0">
                <a:solidFill>
                  <a:srgbClr val="0070C0"/>
                </a:solidFill>
                <a:latin typeface="+mn-lt"/>
              </a:rPr>
              <a:t>Cán bộ kỹ thuật</a:t>
            </a:r>
            <a:endParaRPr lang="en-US" sz="1600" b="1" dirty="0">
              <a:solidFill>
                <a:srgbClr val="0070C0"/>
              </a:solidFill>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p10"/>
          <p:cNvSpPr txBox="1">
            <a:spLocks noGrp="1"/>
          </p:cNvSpPr>
          <p:nvPr>
            <p:ph type="body" idx="4294967295"/>
          </p:nvPr>
        </p:nvSpPr>
        <p:spPr>
          <a:xfrm>
            <a:off x="696686" y="2432731"/>
            <a:ext cx="10312400" cy="1518783"/>
          </a:xfrm>
          <a:prstGeom prst="rect">
            <a:avLst/>
          </a:prstGeom>
          <a:noFill/>
          <a:ln>
            <a:noFill/>
          </a:ln>
        </p:spPr>
        <p:txBody>
          <a:bodyPr spcFirstLastPara="1" wrap="square" lIns="121900" tIns="121900" rIns="121900" bIns="121900" anchor="t" anchorCtr="0">
            <a:normAutofit/>
          </a:bodyPr>
          <a:lstStyle/>
          <a:p>
            <a:pPr marL="186262" indent="0">
              <a:lnSpc>
                <a:spcPct val="150000"/>
              </a:lnSpc>
              <a:buNone/>
            </a:pPr>
            <a:r>
              <a:rPr lang="en-US" sz="2400" b="1" dirty="0">
                <a:solidFill>
                  <a:srgbClr val="327176"/>
                </a:solidFill>
              </a:rPr>
              <a:t>II. Đặc điểm của sản xuất sợi, kéo sợi</a:t>
            </a:r>
            <a:endParaRPr sz="1867" b="1" dirty="0">
              <a:solidFill>
                <a:srgbClr val="327176"/>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11"/>
          <p:cNvSpPr txBox="1">
            <a:spLocks noGrp="1"/>
          </p:cNvSpPr>
          <p:nvPr>
            <p:ph type="title" idx="4294967295"/>
          </p:nvPr>
        </p:nvSpPr>
        <p:spPr>
          <a:xfrm>
            <a:off x="250371" y="845707"/>
            <a:ext cx="10515600" cy="1325563"/>
          </a:xfrm>
          <a:prstGeom prst="rect">
            <a:avLst/>
          </a:prstGeom>
          <a:noFill/>
          <a:ln>
            <a:noFill/>
          </a:ln>
        </p:spPr>
        <p:txBody>
          <a:bodyPr spcFirstLastPara="1" wrap="square" lIns="121900" tIns="121900" rIns="121900" bIns="121900" anchor="ctr" anchorCtr="0">
            <a:normAutofit/>
          </a:bodyPr>
          <a:lstStyle/>
          <a:p>
            <a:r>
              <a:rPr lang="en-US" b="1" dirty="0">
                <a:latin typeface="Arial"/>
                <a:ea typeface="Arial"/>
                <a:cs typeface="Arial"/>
                <a:sym typeface="Arial"/>
              </a:rPr>
              <a:t>Sản xuất sợi, kéo sợi</a:t>
            </a:r>
            <a:endParaRPr dirty="0"/>
          </a:p>
        </p:txBody>
      </p:sp>
      <p:pic>
        <p:nvPicPr>
          <p:cNvPr id="631" name="Google Shape;631;p11"/>
          <p:cNvPicPr preferRelativeResize="0"/>
          <p:nvPr/>
        </p:nvPicPr>
        <p:blipFill rotWithShape="1">
          <a:blip r:embed="rId3">
            <a:alphaModFix/>
          </a:blip>
          <a:srcRect/>
          <a:stretch/>
        </p:blipFill>
        <p:spPr>
          <a:xfrm>
            <a:off x="6462298" y="2171270"/>
            <a:ext cx="5397500" cy="3598333"/>
          </a:xfrm>
          <a:prstGeom prst="rect">
            <a:avLst/>
          </a:prstGeom>
          <a:noFill/>
          <a:ln>
            <a:noFill/>
          </a:ln>
        </p:spPr>
      </p:pic>
      <p:pic>
        <p:nvPicPr>
          <p:cNvPr id="632" name="Google Shape;632;p11"/>
          <p:cNvPicPr preferRelativeResize="0"/>
          <p:nvPr/>
        </p:nvPicPr>
        <p:blipFill rotWithShape="1">
          <a:blip r:embed="rId4">
            <a:alphaModFix/>
          </a:blip>
          <a:srcRect/>
          <a:stretch/>
        </p:blipFill>
        <p:spPr>
          <a:xfrm>
            <a:off x="332204" y="2171270"/>
            <a:ext cx="5397501" cy="359833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637" name="Google Shape;637;p12"/>
          <p:cNvSpPr txBox="1">
            <a:spLocks noGrp="1"/>
          </p:cNvSpPr>
          <p:nvPr>
            <p:ph type="title" idx="4294967295"/>
          </p:nvPr>
        </p:nvSpPr>
        <p:spPr>
          <a:xfrm>
            <a:off x="464039" y="1110581"/>
            <a:ext cx="10972800" cy="495200"/>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Sản xuất sợi</a:t>
            </a:r>
            <a:endParaRPr sz="2400" dirty="0">
              <a:solidFill>
                <a:schemeClr val="accent4">
                  <a:lumMod val="50000"/>
                </a:schemeClr>
              </a:solidFill>
              <a:latin typeface="+mn-lt"/>
              <a:ea typeface="Roboto"/>
            </a:endParaRPr>
          </a:p>
        </p:txBody>
      </p:sp>
      <p:sp>
        <p:nvSpPr>
          <p:cNvPr id="638" name="Google Shape;638;p12"/>
          <p:cNvSpPr txBox="1"/>
          <p:nvPr/>
        </p:nvSpPr>
        <p:spPr>
          <a:xfrm>
            <a:off x="367966" y="1661731"/>
            <a:ext cx="4914900" cy="3570923"/>
          </a:xfrm>
          <a:prstGeom prst="rect">
            <a:avLst/>
          </a:prstGeom>
          <a:noFill/>
          <a:ln>
            <a:noFill/>
          </a:ln>
        </p:spPr>
        <p:txBody>
          <a:bodyPr spcFirstLastPara="1" wrap="square" lIns="121900" tIns="60933" rIns="121900" bIns="60933" anchor="t" anchorCtr="0">
            <a:spAutoFit/>
          </a:bodyPr>
          <a:lstStyle/>
          <a:p>
            <a:pPr marL="380990" indent="-380990" algn="just">
              <a:buSzPts val="1400"/>
              <a:buFont typeface="Arial"/>
              <a:buChar char="•"/>
            </a:pPr>
            <a:r>
              <a:rPr lang="en-US" b="1" dirty="0"/>
              <a:t>Nguyên liệu đầu vào </a:t>
            </a:r>
            <a:r>
              <a:rPr lang="en-US" dirty="0"/>
              <a:t>như bông và polyester chủ yếu được nhập khẩu từ các quốc gia như </a:t>
            </a:r>
            <a:r>
              <a:rPr lang="en-US" dirty="0" err="1"/>
              <a:t>Australia,Hoa</a:t>
            </a:r>
            <a:r>
              <a:rPr lang="en-US" dirty="0"/>
              <a:t> Kỳ, Brazil,…</a:t>
            </a:r>
            <a:endParaRPr sz="2489" dirty="0"/>
          </a:p>
          <a:p>
            <a:pPr marL="380990" indent="-380990" algn="just">
              <a:buSzPts val="1400"/>
              <a:buFont typeface="Arial"/>
              <a:buChar char="•"/>
            </a:pPr>
            <a:r>
              <a:rPr lang="en-US" b="1" dirty="0"/>
              <a:t>Quá trình sản xuất: </a:t>
            </a:r>
            <a:r>
              <a:rPr lang="en-US" dirty="0"/>
              <a:t>Sợi xơ, bông sẽ được các nhà máy dệt, kéo sợi thành sợi tự nhiên. Loại sợi còn lại là sợi tổng hợp được tạo nên từ việc hóa dầu nguyên liệu dầu, khí đốt. </a:t>
            </a:r>
            <a:endParaRPr dirty="0"/>
          </a:p>
          <a:p>
            <a:pPr marL="380990" indent="-380990" algn="just">
              <a:buSzPts val="1400"/>
              <a:buFont typeface="Arial"/>
              <a:buChar char="•"/>
            </a:pPr>
            <a:r>
              <a:rPr lang="en-US" dirty="0">
                <a:solidFill>
                  <a:schemeClr val="dk1"/>
                </a:solidFill>
              </a:rPr>
              <a:t>Việt Nam là quốc gia </a:t>
            </a:r>
            <a:r>
              <a:rPr lang="en-US" b="1" dirty="0">
                <a:solidFill>
                  <a:schemeClr val="dk1"/>
                </a:solidFill>
              </a:rPr>
              <a:t>xuất khẩu xơ sợi</a:t>
            </a:r>
            <a:r>
              <a:rPr lang="en-US" dirty="0">
                <a:solidFill>
                  <a:schemeClr val="dk1"/>
                </a:solidFill>
              </a:rPr>
              <a:t> đứng thứ 6 thế giới</a:t>
            </a:r>
            <a:endParaRPr dirty="0"/>
          </a:p>
          <a:p>
            <a:pPr algn="just"/>
            <a:endParaRPr dirty="0"/>
          </a:p>
        </p:txBody>
      </p:sp>
      <p:pic>
        <p:nvPicPr>
          <p:cNvPr id="639" name="Google Shape;639;p12"/>
          <p:cNvPicPr preferRelativeResize="0"/>
          <p:nvPr/>
        </p:nvPicPr>
        <p:blipFill rotWithShape="1">
          <a:blip r:embed="rId3">
            <a:alphaModFix/>
          </a:blip>
          <a:srcRect/>
          <a:stretch/>
        </p:blipFill>
        <p:spPr>
          <a:xfrm>
            <a:off x="5820337" y="1831347"/>
            <a:ext cx="2808251" cy="1804301"/>
          </a:xfrm>
          <a:prstGeom prst="rect">
            <a:avLst/>
          </a:prstGeom>
          <a:noFill/>
          <a:ln>
            <a:noFill/>
          </a:ln>
        </p:spPr>
      </p:pic>
      <p:pic>
        <p:nvPicPr>
          <p:cNvPr id="640" name="Google Shape;640;p12"/>
          <p:cNvPicPr preferRelativeResize="0"/>
          <p:nvPr/>
        </p:nvPicPr>
        <p:blipFill rotWithShape="1">
          <a:blip r:embed="rId4">
            <a:alphaModFix/>
          </a:blip>
          <a:srcRect/>
          <a:stretch/>
        </p:blipFill>
        <p:spPr>
          <a:xfrm>
            <a:off x="5820337" y="3635648"/>
            <a:ext cx="2808251" cy="1878019"/>
          </a:xfrm>
          <a:prstGeom prst="rect">
            <a:avLst/>
          </a:prstGeom>
          <a:noFill/>
          <a:ln>
            <a:noFill/>
          </a:ln>
        </p:spPr>
      </p:pic>
      <p:pic>
        <p:nvPicPr>
          <p:cNvPr id="641" name="Google Shape;641;p12"/>
          <p:cNvPicPr preferRelativeResize="0"/>
          <p:nvPr/>
        </p:nvPicPr>
        <p:blipFill rotWithShape="1">
          <a:blip r:embed="rId5">
            <a:alphaModFix/>
          </a:blip>
          <a:srcRect/>
          <a:stretch/>
        </p:blipFill>
        <p:spPr>
          <a:xfrm>
            <a:off x="8628588" y="1826445"/>
            <a:ext cx="2808251" cy="1795355"/>
          </a:xfrm>
          <a:prstGeom prst="rect">
            <a:avLst/>
          </a:prstGeom>
          <a:noFill/>
          <a:ln>
            <a:noFill/>
          </a:ln>
        </p:spPr>
      </p:pic>
      <p:pic>
        <p:nvPicPr>
          <p:cNvPr id="642" name="Google Shape;642;p12"/>
          <p:cNvPicPr preferRelativeResize="0"/>
          <p:nvPr/>
        </p:nvPicPr>
        <p:blipFill rotWithShape="1">
          <a:blip r:embed="rId6">
            <a:alphaModFix/>
          </a:blip>
          <a:srcRect/>
          <a:stretch/>
        </p:blipFill>
        <p:spPr>
          <a:xfrm>
            <a:off x="8628588" y="3621800"/>
            <a:ext cx="2808251" cy="187801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13"/>
          <p:cNvSpPr txBox="1"/>
          <p:nvPr/>
        </p:nvSpPr>
        <p:spPr>
          <a:xfrm>
            <a:off x="2303872" y="6660510"/>
            <a:ext cx="5791200" cy="197490"/>
          </a:xfrm>
          <a:prstGeom prst="rect">
            <a:avLst/>
          </a:prstGeom>
          <a:noFill/>
          <a:ln>
            <a:noFill/>
          </a:ln>
        </p:spPr>
        <p:txBody>
          <a:bodyPr spcFirstLastPara="1" wrap="square" lIns="0" tIns="12700" rIns="0" bIns="0" anchor="t" anchorCtr="0">
            <a:spAutoFit/>
          </a:bodyPr>
          <a:lstStyle/>
          <a:p>
            <a:pPr marL="12700"/>
            <a:r>
              <a:rPr lang="en-US" sz="1200">
                <a:solidFill>
                  <a:srgbClr val="464749"/>
                </a:solidFill>
              </a:rPr>
              <a:t>Nguồn: Tính toán chi phí nguyên vật liệu của một nhà máy kéo sởi bởi Espire Consult</a:t>
            </a:r>
            <a:endParaRPr sz="1200"/>
          </a:p>
        </p:txBody>
      </p:sp>
      <p:sp>
        <p:nvSpPr>
          <p:cNvPr id="648" name="Google Shape;648;p13"/>
          <p:cNvSpPr txBox="1"/>
          <p:nvPr/>
        </p:nvSpPr>
        <p:spPr>
          <a:xfrm>
            <a:off x="679860" y="2014447"/>
            <a:ext cx="3248025" cy="671458"/>
          </a:xfrm>
          <a:prstGeom prst="rect">
            <a:avLst/>
          </a:prstGeom>
          <a:noFill/>
          <a:ln>
            <a:noFill/>
          </a:ln>
        </p:spPr>
        <p:txBody>
          <a:bodyPr spcFirstLastPara="1" wrap="square" lIns="0" tIns="28567" rIns="0" bIns="0" anchor="t" anchorCtr="0">
            <a:spAutoFit/>
          </a:bodyPr>
          <a:lstStyle/>
          <a:p>
            <a:pPr marL="12700" marR="5080">
              <a:lnSpc>
                <a:spcPct val="116148"/>
              </a:lnSpc>
            </a:pPr>
            <a:r>
              <a:rPr lang="en-US" sz="1800" b="1" dirty="0">
                <a:solidFill>
                  <a:srgbClr val="464749"/>
                </a:solidFill>
              </a:rPr>
              <a:t>Ví dụ: sơ đồ dòng nguyên vật liệu</a:t>
            </a:r>
            <a:endParaRPr sz="1800" dirty="0"/>
          </a:p>
        </p:txBody>
      </p:sp>
      <p:graphicFrame>
        <p:nvGraphicFramePr>
          <p:cNvPr id="649" name="Google Shape;649;p13"/>
          <p:cNvGraphicFramePr/>
          <p:nvPr>
            <p:extLst>
              <p:ext uri="{D42A27DB-BD31-4B8C-83A1-F6EECF244321}">
                <p14:modId xmlns:p14="http://schemas.microsoft.com/office/powerpoint/2010/main" val="741633530"/>
              </p:ext>
            </p:extLst>
          </p:nvPr>
        </p:nvGraphicFramePr>
        <p:xfrm>
          <a:off x="6703622" y="1245090"/>
          <a:ext cx="2717800" cy="1978095"/>
        </p:xfrm>
        <a:graphic>
          <a:graphicData uri="http://schemas.openxmlformats.org/drawingml/2006/table">
            <a:tbl>
              <a:tblPr firstRow="1" bandRow="1">
                <a:noFill/>
                <a:tableStyleId>{D9352744-2566-4B0A-B2C6-57DCA6500575}</a:tableStyleId>
              </a:tblPr>
              <a:tblGrid>
                <a:gridCol w="483867">
                  <a:extLst>
                    <a:ext uri="{9D8B030D-6E8A-4147-A177-3AD203B41FA5}">
                      <a16:colId xmlns:a16="http://schemas.microsoft.com/office/drawing/2014/main" val="20000"/>
                    </a:ext>
                  </a:extLst>
                </a:gridCol>
                <a:gridCol w="2233933">
                  <a:extLst>
                    <a:ext uri="{9D8B030D-6E8A-4147-A177-3AD203B41FA5}">
                      <a16:colId xmlns:a16="http://schemas.microsoft.com/office/drawing/2014/main" val="20001"/>
                    </a:ext>
                  </a:extLst>
                </a:gridCol>
              </a:tblGrid>
              <a:tr h="297851">
                <a:tc>
                  <a:txBody>
                    <a:bodyPr/>
                    <a:lstStyle/>
                    <a:p>
                      <a:pPr marL="0" marR="42545" lvl="0" indent="0" algn="ctr" rtl="0">
                        <a:lnSpc>
                          <a:spcPct val="144375"/>
                        </a:lnSpc>
                        <a:spcBef>
                          <a:spcPts val="0"/>
                        </a:spcBef>
                        <a:spcAft>
                          <a:spcPts val="0"/>
                        </a:spcAft>
                        <a:buNone/>
                      </a:pPr>
                      <a:r>
                        <a:rPr lang="en-US" sz="1100" u="none" strike="noStrike" cap="none">
                          <a:latin typeface="Arial"/>
                          <a:ea typeface="Arial"/>
                          <a:cs typeface="Arial"/>
                          <a:sym typeface="Arial"/>
                        </a:rPr>
                        <a:t>QC 1</a:t>
                      </a:r>
                      <a:endParaRPr sz="1100" u="none" strike="noStrike" cap="none">
                        <a:latin typeface="Arial"/>
                        <a:ea typeface="Arial"/>
                        <a:cs typeface="Arial"/>
                        <a:sym typeface="Arial"/>
                      </a:endParaRPr>
                    </a:p>
                  </a:txBody>
                  <a:tcPr marL="0" marR="0" marT="91433"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solidFill>
                      <a:srgbClr val="BDD6EE"/>
                    </a:solidFill>
                  </a:tcPr>
                </a:tc>
                <a:tc>
                  <a:txBody>
                    <a:bodyPr/>
                    <a:lstStyle/>
                    <a:p>
                      <a:pPr marL="67945" marR="0" lvl="0" indent="0" algn="l" rtl="0">
                        <a:lnSpc>
                          <a:spcPct val="144375"/>
                        </a:lnSpc>
                        <a:spcBef>
                          <a:spcPts val="0"/>
                        </a:spcBef>
                        <a:spcAft>
                          <a:spcPts val="0"/>
                        </a:spcAft>
                        <a:buNone/>
                      </a:pPr>
                      <a:r>
                        <a:rPr lang="en-US" sz="1100" u="none" strike="noStrike" cap="none">
                          <a:latin typeface="Arial"/>
                          <a:ea typeface="Arial"/>
                          <a:cs typeface="Arial"/>
                          <a:sym typeface="Arial"/>
                        </a:rPr>
                        <a:t>Trộn, tuốt, pha</a:t>
                      </a:r>
                      <a:endParaRPr sz="1100" u="none" strike="noStrike" cap="none">
                        <a:latin typeface="Arial"/>
                        <a:ea typeface="Arial"/>
                        <a:cs typeface="Arial"/>
                        <a:sym typeface="Arial"/>
                      </a:endParaRPr>
                    </a:p>
                  </a:txBody>
                  <a:tcPr marL="0" marR="0" marT="91433"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solidFill>
                      <a:srgbClr val="BDD6EE"/>
                    </a:solidFill>
                  </a:tcPr>
                </a:tc>
                <a:extLst>
                  <a:ext uri="{0D108BD9-81ED-4DB2-BD59-A6C34878D82A}">
                    <a16:rowId xmlns:a16="http://schemas.microsoft.com/office/drawing/2014/main" val="10000"/>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2</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Trộn, đập</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1"/>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3</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Phân loại, đập, tước</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2"/>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4</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Chải</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3"/>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5</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Kéo breaker</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4"/>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6</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Kéo finisher</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5"/>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7</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Máy simplex</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6"/>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8</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Máy kéo sợi nồi khuyên (ring)</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7"/>
                  </a:ext>
                </a:extLst>
              </a:tr>
              <a:tr h="236233">
                <a:tc>
                  <a:txBody>
                    <a:bodyPr/>
                    <a:lstStyle/>
                    <a:p>
                      <a:pPr marL="0" marR="42545" lvl="0" indent="0" algn="ctr" rtl="0">
                        <a:lnSpc>
                          <a:spcPct val="143125"/>
                        </a:lnSpc>
                        <a:spcBef>
                          <a:spcPts val="0"/>
                        </a:spcBef>
                        <a:spcAft>
                          <a:spcPts val="0"/>
                        </a:spcAft>
                        <a:buNone/>
                      </a:pPr>
                      <a:r>
                        <a:rPr lang="en-US" sz="1100" u="none" strike="noStrike" cap="none">
                          <a:latin typeface="Arial"/>
                          <a:ea typeface="Arial"/>
                          <a:cs typeface="Arial"/>
                          <a:sym typeface="Arial"/>
                        </a:rPr>
                        <a:t>QC 9</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solidFill>
                      <a:srgbClr val="BDD6EE"/>
                    </a:solidFill>
                  </a:tcPr>
                </a:tc>
                <a:tc>
                  <a:txBody>
                    <a:bodyPr/>
                    <a:lstStyle/>
                    <a:p>
                      <a:pPr marL="67945" marR="0" lvl="0" indent="0" algn="l" rtl="0">
                        <a:lnSpc>
                          <a:spcPct val="143125"/>
                        </a:lnSpc>
                        <a:spcBef>
                          <a:spcPts val="0"/>
                        </a:spcBef>
                        <a:spcAft>
                          <a:spcPts val="0"/>
                        </a:spcAft>
                        <a:buNone/>
                      </a:pPr>
                      <a:r>
                        <a:rPr lang="en-US" sz="1100" u="none" strike="noStrike" cap="none">
                          <a:latin typeface="Arial"/>
                          <a:ea typeface="Arial"/>
                          <a:cs typeface="Arial"/>
                          <a:sym typeface="Arial"/>
                        </a:rPr>
                        <a:t>Máy côn chỉ tự động (auto cone)</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solidFill>
                      <a:srgbClr val="BDD6EE"/>
                    </a:solidFill>
                  </a:tcPr>
                </a:tc>
                <a:extLst>
                  <a:ext uri="{0D108BD9-81ED-4DB2-BD59-A6C34878D82A}">
                    <a16:rowId xmlns:a16="http://schemas.microsoft.com/office/drawing/2014/main" val="10008"/>
                  </a:ext>
                </a:extLst>
              </a:tr>
            </a:tbl>
          </a:graphicData>
        </a:graphic>
      </p:graphicFrame>
      <p:pic>
        <p:nvPicPr>
          <p:cNvPr id="650" name="Google Shape;650;p13"/>
          <p:cNvPicPr preferRelativeResize="0"/>
          <p:nvPr/>
        </p:nvPicPr>
        <p:blipFill rotWithShape="1">
          <a:blip r:embed="rId3">
            <a:alphaModFix/>
          </a:blip>
          <a:srcRect/>
          <a:stretch/>
        </p:blipFill>
        <p:spPr>
          <a:xfrm>
            <a:off x="2085268" y="2957697"/>
            <a:ext cx="8253983" cy="3672840"/>
          </a:xfrm>
          <a:prstGeom prst="rect">
            <a:avLst/>
          </a:prstGeom>
          <a:noFill/>
          <a:ln>
            <a:noFill/>
          </a:ln>
        </p:spPr>
      </p:pic>
      <p:sp>
        <p:nvSpPr>
          <p:cNvPr id="651" name="Google Shape;651;p13"/>
          <p:cNvSpPr txBox="1"/>
          <p:nvPr/>
        </p:nvSpPr>
        <p:spPr>
          <a:xfrm>
            <a:off x="9707553" y="597022"/>
            <a:ext cx="746125" cy="135935"/>
          </a:xfrm>
          <a:prstGeom prst="rect">
            <a:avLst/>
          </a:prstGeom>
          <a:noFill/>
          <a:ln>
            <a:noFill/>
          </a:ln>
        </p:spPr>
        <p:txBody>
          <a:bodyPr spcFirstLastPara="1" wrap="square" lIns="0" tIns="12700" rIns="0" bIns="0" anchor="t" anchorCtr="0">
            <a:spAutoFit/>
          </a:bodyPr>
          <a:lstStyle/>
          <a:p>
            <a:pPr marL="12700"/>
            <a:r>
              <a:rPr lang="en-US" sz="800">
                <a:solidFill>
                  <a:srgbClr val="FFFFFF"/>
                </a:solidFill>
              </a:rPr>
              <a:t>SẢN XUẤT SỢI</a:t>
            </a:r>
            <a:endParaRPr sz="800"/>
          </a:p>
        </p:txBody>
      </p:sp>
      <p:sp>
        <p:nvSpPr>
          <p:cNvPr id="652" name="Google Shape;652;p13"/>
          <p:cNvSpPr txBox="1">
            <a:spLocks noGrp="1"/>
          </p:cNvSpPr>
          <p:nvPr>
            <p:ph type="title" idx="4294967295"/>
          </p:nvPr>
        </p:nvSpPr>
        <p:spPr>
          <a:xfrm>
            <a:off x="222660" y="1004750"/>
            <a:ext cx="10515600" cy="671458"/>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sym typeface="Arial"/>
              </a:rPr>
              <a:t>Sản xuất sợi, kéo sợi</a:t>
            </a:r>
            <a:endParaRPr sz="2400" dirty="0">
              <a:solidFill>
                <a:schemeClr val="accent4">
                  <a:lumMod val="50000"/>
                </a:schemeClr>
              </a:solidFill>
              <a:latin typeface="+mn-lt"/>
              <a:ea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p14"/>
          <p:cNvSpPr txBox="1"/>
          <p:nvPr/>
        </p:nvSpPr>
        <p:spPr>
          <a:xfrm>
            <a:off x="2565130" y="6307098"/>
            <a:ext cx="5791200" cy="197490"/>
          </a:xfrm>
          <a:prstGeom prst="rect">
            <a:avLst/>
          </a:prstGeom>
          <a:noFill/>
          <a:ln>
            <a:noFill/>
          </a:ln>
        </p:spPr>
        <p:txBody>
          <a:bodyPr spcFirstLastPara="1" wrap="square" lIns="0" tIns="12700" rIns="0" bIns="0" anchor="t" anchorCtr="0">
            <a:spAutoFit/>
          </a:bodyPr>
          <a:lstStyle/>
          <a:p>
            <a:pPr marL="12700"/>
            <a:r>
              <a:rPr lang="en-US" sz="1200" dirty="0">
                <a:solidFill>
                  <a:srgbClr val="464749"/>
                </a:solidFill>
              </a:rPr>
              <a:t>Nguồn: Tính toán chi phí nguyên vật liệu của một nhà máy kéo sởi bởi </a:t>
            </a:r>
            <a:r>
              <a:rPr lang="en-US" sz="1200" dirty="0" err="1">
                <a:solidFill>
                  <a:srgbClr val="464749"/>
                </a:solidFill>
              </a:rPr>
              <a:t>Espire</a:t>
            </a:r>
            <a:r>
              <a:rPr lang="en-US" sz="1200" dirty="0">
                <a:solidFill>
                  <a:srgbClr val="464749"/>
                </a:solidFill>
              </a:rPr>
              <a:t> Consult</a:t>
            </a:r>
            <a:endParaRPr sz="1200" dirty="0"/>
          </a:p>
        </p:txBody>
      </p:sp>
      <p:graphicFrame>
        <p:nvGraphicFramePr>
          <p:cNvPr id="658" name="Google Shape;658;p14"/>
          <p:cNvGraphicFramePr/>
          <p:nvPr>
            <p:extLst>
              <p:ext uri="{D42A27DB-BD31-4B8C-83A1-F6EECF244321}">
                <p14:modId xmlns:p14="http://schemas.microsoft.com/office/powerpoint/2010/main" val="2798065177"/>
              </p:ext>
            </p:extLst>
          </p:nvPr>
        </p:nvGraphicFramePr>
        <p:xfrm>
          <a:off x="9072627" y="1450904"/>
          <a:ext cx="2717800" cy="1978096"/>
        </p:xfrm>
        <a:graphic>
          <a:graphicData uri="http://schemas.openxmlformats.org/drawingml/2006/table">
            <a:tbl>
              <a:tblPr firstRow="1" bandRow="1">
                <a:noFill/>
                <a:tableStyleId>{D9352744-2566-4B0A-B2C6-57DCA6500575}</a:tableStyleId>
              </a:tblPr>
              <a:tblGrid>
                <a:gridCol w="483867">
                  <a:extLst>
                    <a:ext uri="{9D8B030D-6E8A-4147-A177-3AD203B41FA5}">
                      <a16:colId xmlns:a16="http://schemas.microsoft.com/office/drawing/2014/main" val="20000"/>
                    </a:ext>
                  </a:extLst>
                </a:gridCol>
                <a:gridCol w="2233933">
                  <a:extLst>
                    <a:ext uri="{9D8B030D-6E8A-4147-A177-3AD203B41FA5}">
                      <a16:colId xmlns:a16="http://schemas.microsoft.com/office/drawing/2014/main" val="20001"/>
                    </a:ext>
                  </a:extLst>
                </a:gridCol>
              </a:tblGrid>
              <a:tr h="296584">
                <a:tc>
                  <a:txBody>
                    <a:bodyPr/>
                    <a:lstStyle/>
                    <a:p>
                      <a:pPr marL="0" marR="42545" lvl="0" indent="0" algn="ctr" rtl="0">
                        <a:lnSpc>
                          <a:spcPct val="144375"/>
                        </a:lnSpc>
                        <a:spcBef>
                          <a:spcPts val="0"/>
                        </a:spcBef>
                        <a:spcAft>
                          <a:spcPts val="0"/>
                        </a:spcAft>
                        <a:buNone/>
                      </a:pPr>
                      <a:r>
                        <a:rPr lang="en-US" sz="1100" u="none" strike="noStrike" cap="none">
                          <a:latin typeface="Arial"/>
                          <a:ea typeface="Arial"/>
                          <a:cs typeface="Arial"/>
                          <a:sym typeface="Arial"/>
                        </a:rPr>
                        <a:t>QC 1</a:t>
                      </a:r>
                      <a:endParaRPr sz="1100" u="none" strike="noStrike" cap="none">
                        <a:latin typeface="Arial"/>
                        <a:ea typeface="Arial"/>
                        <a:cs typeface="Arial"/>
                        <a:sym typeface="Arial"/>
                      </a:endParaRPr>
                    </a:p>
                  </a:txBody>
                  <a:tcPr marL="0" marR="0" marT="90167"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solidFill>
                      <a:srgbClr val="BDD6EE"/>
                    </a:solidFill>
                  </a:tcPr>
                </a:tc>
                <a:tc>
                  <a:txBody>
                    <a:bodyPr/>
                    <a:lstStyle/>
                    <a:p>
                      <a:pPr marL="67945" marR="0" lvl="0" indent="0" algn="l" rtl="0">
                        <a:lnSpc>
                          <a:spcPct val="144375"/>
                        </a:lnSpc>
                        <a:spcBef>
                          <a:spcPts val="0"/>
                        </a:spcBef>
                        <a:spcAft>
                          <a:spcPts val="0"/>
                        </a:spcAft>
                        <a:buNone/>
                      </a:pPr>
                      <a:r>
                        <a:rPr lang="en-US" sz="1100" u="none" strike="noStrike" cap="none">
                          <a:latin typeface="Arial"/>
                          <a:ea typeface="Arial"/>
                          <a:cs typeface="Arial"/>
                          <a:sym typeface="Arial"/>
                        </a:rPr>
                        <a:t>Trộn, tuốt, pha</a:t>
                      </a:r>
                      <a:endParaRPr sz="1100" u="none" strike="noStrike" cap="none">
                        <a:latin typeface="Arial"/>
                        <a:ea typeface="Arial"/>
                        <a:cs typeface="Arial"/>
                        <a:sym typeface="Arial"/>
                      </a:endParaRPr>
                    </a:p>
                  </a:txBody>
                  <a:tcPr marL="0" marR="0" marT="90167"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solidFill>
                      <a:srgbClr val="BDD6EE"/>
                    </a:solidFill>
                  </a:tcPr>
                </a:tc>
                <a:extLst>
                  <a:ext uri="{0D108BD9-81ED-4DB2-BD59-A6C34878D82A}">
                    <a16:rowId xmlns:a16="http://schemas.microsoft.com/office/drawing/2014/main" val="10000"/>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2</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Trộn, đập</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1"/>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3</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Phân loại, đập, tước</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2"/>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4</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Chải</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3"/>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5</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dirty="0">
                          <a:latin typeface="Arial"/>
                          <a:ea typeface="Arial"/>
                          <a:cs typeface="Arial"/>
                          <a:sym typeface="Arial"/>
                        </a:rPr>
                        <a:t>Kéo breaker</a:t>
                      </a:r>
                      <a:endParaRPr sz="1100" u="none" strike="noStrike" cap="none" dirty="0">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4"/>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6</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Kéo finisher</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5"/>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7</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Máy simplex</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6"/>
                  </a:ext>
                </a:extLst>
              </a:tr>
              <a:tr h="199136">
                <a:tc>
                  <a:txBody>
                    <a:bodyPr/>
                    <a:lstStyle/>
                    <a:p>
                      <a:pPr marL="0" marR="42545" lvl="0" indent="0" algn="ctr" rtl="0">
                        <a:lnSpc>
                          <a:spcPct val="137500"/>
                        </a:lnSpc>
                        <a:spcBef>
                          <a:spcPts val="0"/>
                        </a:spcBef>
                        <a:spcAft>
                          <a:spcPts val="0"/>
                        </a:spcAft>
                        <a:buNone/>
                      </a:pPr>
                      <a:r>
                        <a:rPr lang="en-US" sz="1100" u="none" strike="noStrike" cap="none">
                          <a:latin typeface="Arial"/>
                          <a:ea typeface="Arial"/>
                          <a:cs typeface="Arial"/>
                          <a:sym typeface="Arial"/>
                        </a:rPr>
                        <a:t>QC 8</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tc>
                  <a:txBody>
                    <a:bodyPr/>
                    <a:lstStyle/>
                    <a:p>
                      <a:pPr marL="67945" marR="0" lvl="0" indent="0" algn="l" rtl="0">
                        <a:lnSpc>
                          <a:spcPct val="137500"/>
                        </a:lnSpc>
                        <a:spcBef>
                          <a:spcPts val="0"/>
                        </a:spcBef>
                        <a:spcAft>
                          <a:spcPts val="0"/>
                        </a:spcAft>
                        <a:buNone/>
                      </a:pPr>
                      <a:r>
                        <a:rPr lang="en-US" sz="1100" u="none" strike="noStrike" cap="none">
                          <a:latin typeface="Arial"/>
                          <a:ea typeface="Arial"/>
                          <a:cs typeface="Arial"/>
                          <a:sym typeface="Arial"/>
                        </a:rPr>
                        <a:t>Máy kéo sợi nồi khuyên (ring)</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solidFill>
                      <a:srgbClr val="BDD6EE"/>
                    </a:solidFill>
                  </a:tcPr>
                </a:tc>
                <a:extLst>
                  <a:ext uri="{0D108BD9-81ED-4DB2-BD59-A6C34878D82A}">
                    <a16:rowId xmlns:a16="http://schemas.microsoft.com/office/drawing/2014/main" val="10007"/>
                  </a:ext>
                </a:extLst>
              </a:tr>
              <a:tr h="237500">
                <a:tc>
                  <a:txBody>
                    <a:bodyPr/>
                    <a:lstStyle/>
                    <a:p>
                      <a:pPr marL="0" marR="42545" lvl="0" indent="0" algn="ctr" rtl="0">
                        <a:lnSpc>
                          <a:spcPct val="143125"/>
                        </a:lnSpc>
                        <a:spcBef>
                          <a:spcPts val="0"/>
                        </a:spcBef>
                        <a:spcAft>
                          <a:spcPts val="0"/>
                        </a:spcAft>
                        <a:buNone/>
                      </a:pPr>
                      <a:r>
                        <a:rPr lang="en-US" sz="1100" u="none" strike="noStrike" cap="none">
                          <a:latin typeface="Arial"/>
                          <a:ea typeface="Arial"/>
                          <a:cs typeface="Arial"/>
                          <a:sym typeface="Arial"/>
                        </a:rPr>
                        <a:t>QC 9</a:t>
                      </a:r>
                      <a:endParaRPr sz="1100" u="none" strike="noStrike" cap="none">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solidFill>
                      <a:srgbClr val="BDD6EE"/>
                    </a:solidFill>
                  </a:tcPr>
                </a:tc>
                <a:tc>
                  <a:txBody>
                    <a:bodyPr/>
                    <a:lstStyle/>
                    <a:p>
                      <a:pPr marL="67945" marR="0" lvl="0" indent="0" algn="l" rtl="0">
                        <a:lnSpc>
                          <a:spcPct val="143125"/>
                        </a:lnSpc>
                        <a:spcBef>
                          <a:spcPts val="0"/>
                        </a:spcBef>
                        <a:spcAft>
                          <a:spcPts val="0"/>
                        </a:spcAft>
                        <a:buNone/>
                      </a:pPr>
                      <a:r>
                        <a:rPr lang="en-US" sz="1100" u="none" strike="noStrike" cap="none" dirty="0">
                          <a:latin typeface="Arial"/>
                          <a:ea typeface="Arial"/>
                          <a:cs typeface="Arial"/>
                          <a:sym typeface="Arial"/>
                        </a:rPr>
                        <a:t>Máy côn chỉ tự động (auto cone)</a:t>
                      </a:r>
                      <a:endParaRPr sz="1100" u="none" strike="noStrike" cap="none" dirty="0">
                        <a:latin typeface="Arial"/>
                        <a:ea typeface="Arial"/>
                        <a:cs typeface="Arial"/>
                        <a:sym typeface="Arial"/>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solidFill>
                      <a:srgbClr val="BDD6EE"/>
                    </a:solidFill>
                  </a:tcPr>
                </a:tc>
                <a:extLst>
                  <a:ext uri="{0D108BD9-81ED-4DB2-BD59-A6C34878D82A}">
                    <a16:rowId xmlns:a16="http://schemas.microsoft.com/office/drawing/2014/main" val="10008"/>
                  </a:ext>
                </a:extLst>
              </a:tr>
            </a:tbl>
          </a:graphicData>
        </a:graphic>
      </p:graphicFrame>
      <p:sp>
        <p:nvSpPr>
          <p:cNvPr id="659" name="Google Shape;659;p14"/>
          <p:cNvSpPr txBox="1"/>
          <p:nvPr/>
        </p:nvSpPr>
        <p:spPr>
          <a:xfrm>
            <a:off x="3095562" y="2018513"/>
            <a:ext cx="3705225" cy="289823"/>
          </a:xfrm>
          <a:prstGeom prst="rect">
            <a:avLst/>
          </a:prstGeom>
          <a:noFill/>
          <a:ln>
            <a:noFill/>
          </a:ln>
        </p:spPr>
        <p:txBody>
          <a:bodyPr spcFirstLastPara="1" wrap="square" lIns="0" tIns="12700" rIns="0" bIns="0" anchor="t" anchorCtr="0">
            <a:spAutoFit/>
          </a:bodyPr>
          <a:lstStyle/>
          <a:p>
            <a:pPr marL="12700"/>
            <a:r>
              <a:rPr lang="en-US" sz="1800" b="1">
                <a:solidFill>
                  <a:srgbClr val="464749"/>
                </a:solidFill>
              </a:rPr>
              <a:t>Ví dụ: sơ đồ dòng nguyên vật liệu</a:t>
            </a:r>
            <a:endParaRPr sz="1800"/>
          </a:p>
        </p:txBody>
      </p:sp>
      <p:pic>
        <p:nvPicPr>
          <p:cNvPr id="660" name="Google Shape;660;p14"/>
          <p:cNvPicPr preferRelativeResize="0"/>
          <p:nvPr/>
        </p:nvPicPr>
        <p:blipFill rotWithShape="1">
          <a:blip r:embed="rId3">
            <a:alphaModFix/>
          </a:blip>
          <a:srcRect/>
          <a:stretch/>
        </p:blipFill>
        <p:spPr>
          <a:xfrm>
            <a:off x="1275844" y="2627954"/>
            <a:ext cx="7796783" cy="3557016"/>
          </a:xfrm>
          <a:prstGeom prst="rect">
            <a:avLst/>
          </a:prstGeom>
          <a:noFill/>
          <a:ln>
            <a:noFill/>
          </a:ln>
        </p:spPr>
      </p:pic>
      <p:sp>
        <p:nvSpPr>
          <p:cNvPr id="661" name="Google Shape;661;p14"/>
          <p:cNvSpPr txBox="1"/>
          <p:nvPr/>
        </p:nvSpPr>
        <p:spPr>
          <a:xfrm>
            <a:off x="593809" y="972766"/>
            <a:ext cx="10515600" cy="1325563"/>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457200" indent="-317500" algn="just">
              <a:buClr>
                <a:schemeClr val="dk1"/>
              </a:buClr>
              <a:buSzPts val="5200"/>
              <a:buFont typeface="Roboto"/>
              <a:buNone/>
              <a:defRPr sz="2400" b="1">
                <a:solidFill>
                  <a:schemeClr val="accent4">
                    <a:lumMod val="50000"/>
                  </a:schemeClr>
                </a:solidFill>
                <a:latin typeface="+mn-lt"/>
                <a:ea typeface="Roboto"/>
                <a:cs typeface="Fira Sans Extra Condensed"/>
                <a:sym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r>
              <a:rPr lang="en-US"/>
              <a:t>Sản xuất sợi, kéo sợi</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15"/>
          <p:cNvSpPr txBox="1">
            <a:spLocks noGrp="1"/>
          </p:cNvSpPr>
          <p:nvPr>
            <p:ph type="title" idx="4294967295"/>
          </p:nvPr>
        </p:nvSpPr>
        <p:spPr>
          <a:xfrm>
            <a:off x="465262" y="1081811"/>
            <a:ext cx="10972800" cy="495200"/>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sym typeface="Arial"/>
              </a:rPr>
              <a:t>Sợi Cotton</a:t>
            </a:r>
            <a:endParaRPr sz="2400" dirty="0">
              <a:solidFill>
                <a:schemeClr val="accent4">
                  <a:lumMod val="50000"/>
                </a:schemeClr>
              </a:solidFill>
              <a:latin typeface="+mn-lt"/>
              <a:ea typeface="Roboto"/>
              <a:sym typeface="Arial"/>
            </a:endParaRPr>
          </a:p>
        </p:txBody>
      </p:sp>
      <p:sp>
        <p:nvSpPr>
          <p:cNvPr id="667" name="Google Shape;667;p15"/>
          <p:cNvSpPr txBox="1"/>
          <p:nvPr/>
        </p:nvSpPr>
        <p:spPr>
          <a:xfrm>
            <a:off x="481261" y="1606758"/>
            <a:ext cx="11101139" cy="5007535"/>
          </a:xfrm>
          <a:prstGeom prst="rect">
            <a:avLst/>
          </a:prstGeom>
          <a:noFill/>
          <a:ln>
            <a:noFill/>
          </a:ln>
        </p:spPr>
        <p:txBody>
          <a:bodyPr spcFirstLastPara="1" wrap="square" lIns="121900" tIns="60933" rIns="121900" bIns="60933" anchor="t" anchorCtr="0">
            <a:spAutoFit/>
          </a:bodyPr>
          <a:lstStyle/>
          <a:p>
            <a:pPr marL="380990" indent="-380990" algn="just">
              <a:buSzPts val="1400"/>
              <a:buFont typeface="Arial"/>
              <a:buChar char="•"/>
            </a:pPr>
            <a:r>
              <a:rPr lang="en-US"/>
              <a:t>Hai công nghệ phổ biến để sản xuất sợi cotton</a:t>
            </a:r>
            <a:endParaRPr sz="2489"/>
          </a:p>
          <a:p>
            <a:pPr marL="380990" lvl="3" indent="-380990" algn="just">
              <a:buSzPts val="1400"/>
              <a:buFont typeface="Noto Sans Symbols"/>
              <a:buChar char="✔"/>
            </a:pPr>
            <a:r>
              <a:rPr lang="en-US"/>
              <a:t>Sản xuất sợi nhung (CD) </a:t>
            </a:r>
            <a:endParaRPr sz="2489"/>
          </a:p>
          <a:p>
            <a:pPr marL="380990" indent="-380990" algn="just">
              <a:buSzPts val="1400"/>
              <a:buFont typeface="Noto Sans Symbols"/>
              <a:buChar char="✔"/>
            </a:pPr>
            <a:r>
              <a:rPr lang="en-US"/>
              <a:t>Sản xuất sợi OE</a:t>
            </a:r>
            <a:endParaRPr sz="2489"/>
          </a:p>
          <a:p>
            <a:pPr marL="380990" indent="-262460" algn="just">
              <a:buSzPts val="1400"/>
            </a:pPr>
            <a:endParaRPr/>
          </a:p>
          <a:p>
            <a:pPr marL="380990" indent="-262460" algn="just">
              <a:buSzPts val="1400"/>
            </a:pPr>
            <a:endParaRPr/>
          </a:p>
          <a:p>
            <a:pPr marL="380990" indent="-262460" algn="just">
              <a:buSzPts val="1400"/>
            </a:pPr>
            <a:endParaRPr/>
          </a:p>
          <a:p>
            <a:pPr marL="380990" indent="-262460" algn="just">
              <a:buSzPts val="1400"/>
            </a:pPr>
            <a:endParaRPr/>
          </a:p>
          <a:p>
            <a:pPr marL="380990" indent="-262460" algn="just">
              <a:buSzPts val="1400"/>
            </a:pPr>
            <a:endParaRPr/>
          </a:p>
          <a:p>
            <a:pPr marL="380990" indent="-262460" algn="just">
              <a:buSzPts val="1400"/>
            </a:pPr>
            <a:endParaRPr/>
          </a:p>
          <a:p>
            <a:pPr marL="380990" indent="-262460" algn="just">
              <a:buSzPts val="1400"/>
            </a:pPr>
            <a:endParaRPr/>
          </a:p>
          <a:p>
            <a:pPr marL="380990" indent="-262460" algn="just">
              <a:buSzPts val="1400"/>
            </a:pPr>
            <a:endParaRPr/>
          </a:p>
          <a:p>
            <a:pPr marL="380990" indent="-262460" algn="just">
              <a:buSzPts val="1400"/>
            </a:pPr>
            <a:endParaRPr/>
          </a:p>
          <a:p>
            <a:pPr marL="457189" indent="-457189">
              <a:buSzPts val="1400"/>
              <a:buFont typeface="Arial"/>
              <a:buChar char="•"/>
            </a:pPr>
            <a:r>
              <a:rPr lang="en-US"/>
              <a:t>Chất lượng của sợi đầu ra phụ thuộc phần lớn vào nguyên liệu đầu vào (70% nguyên liệu từ cotton).</a:t>
            </a:r>
            <a:endParaRPr sz="2489"/>
          </a:p>
          <a:p>
            <a:pPr marL="457189" indent="-457189">
              <a:buSzPts val="1400"/>
              <a:buFont typeface="Arial"/>
              <a:buChar char="•"/>
            </a:pPr>
            <a:r>
              <a:rPr lang="en-US"/>
              <a:t>Máy móc và thiết bị có tác dụng giảm thiểu độ đứt của chỉ trong quá trình sản xuất. Thiết bị càng mới và hiện đại thì tỷ lệ sợi lỗi thấp hơn.</a:t>
            </a:r>
            <a:endParaRPr/>
          </a:p>
          <a:p>
            <a:pPr algn="just"/>
            <a:endParaRPr/>
          </a:p>
        </p:txBody>
      </p:sp>
      <p:grpSp>
        <p:nvGrpSpPr>
          <p:cNvPr id="668" name="Google Shape;668;p15"/>
          <p:cNvGrpSpPr/>
          <p:nvPr/>
        </p:nvGrpSpPr>
        <p:grpSpPr>
          <a:xfrm>
            <a:off x="484352" y="3915573"/>
            <a:ext cx="10677859" cy="764524"/>
            <a:chOff x="2318" y="145484"/>
            <a:chExt cx="8008394" cy="573393"/>
          </a:xfrm>
        </p:grpSpPr>
        <p:sp>
          <p:nvSpPr>
            <p:cNvPr id="669" name="Google Shape;669;p15"/>
            <p:cNvSpPr/>
            <p:nvPr/>
          </p:nvSpPr>
          <p:spPr>
            <a:xfrm>
              <a:off x="956174" y="386461"/>
              <a:ext cx="189200"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121900" tIns="121900" rIns="121900" bIns="121900" anchor="ctr" anchorCtr="0">
              <a:noAutofit/>
            </a:bodyPr>
            <a:lstStyle/>
            <a:p>
              <a:endParaRPr sz="2489">
                <a:solidFill>
                  <a:schemeClr val="tx1"/>
                </a:solidFill>
              </a:endParaRPr>
            </a:p>
          </p:txBody>
        </p:sp>
        <p:sp>
          <p:nvSpPr>
            <p:cNvPr id="670" name="Google Shape;670;p15"/>
            <p:cNvSpPr txBox="1"/>
            <p:nvPr/>
          </p:nvSpPr>
          <p:spPr>
            <a:xfrm>
              <a:off x="1045279" y="431082"/>
              <a:ext cx="10990" cy="2198"/>
            </a:xfrm>
            <a:prstGeom prst="rect">
              <a:avLst/>
            </a:prstGeom>
            <a:noFill/>
            <a:ln>
              <a:noFill/>
            </a:ln>
          </p:spPr>
          <p:txBody>
            <a:bodyPr spcFirstLastPara="1" wrap="square" lIns="16933" tIns="0" rIns="16933" bIns="0" anchor="ctr" anchorCtr="0">
              <a:noAutofit/>
            </a:bodyPr>
            <a:lstStyle/>
            <a:p>
              <a:pPr algn="ctr">
                <a:lnSpc>
                  <a:spcPct val="90000"/>
                </a:lnSpc>
                <a:buSzPts val="1000"/>
              </a:pPr>
              <a:endParaRPr sz="1333">
                <a:solidFill>
                  <a:schemeClr val="tx1"/>
                </a:solidFill>
              </a:endParaRPr>
            </a:p>
          </p:txBody>
        </p:sp>
        <p:sp>
          <p:nvSpPr>
            <p:cNvPr id="671" name="Google Shape;671;p15"/>
            <p:cNvSpPr/>
            <p:nvPr/>
          </p:nvSpPr>
          <p:spPr>
            <a:xfrm>
              <a:off x="2318" y="145484"/>
              <a:ext cx="955655" cy="57339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672" name="Google Shape;672;p15"/>
            <p:cNvSpPr txBox="1"/>
            <p:nvPr/>
          </p:nvSpPr>
          <p:spPr>
            <a:xfrm>
              <a:off x="2318" y="145484"/>
              <a:ext cx="955655" cy="573393"/>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b="1">
                  <a:solidFill>
                    <a:schemeClr val="tx1"/>
                  </a:solidFill>
                </a:rPr>
                <a:t>Bông</a:t>
              </a:r>
              <a:endParaRPr sz="2489">
                <a:solidFill>
                  <a:schemeClr val="tx1"/>
                </a:solidFill>
              </a:endParaRPr>
            </a:p>
          </p:txBody>
        </p:sp>
        <p:sp>
          <p:nvSpPr>
            <p:cNvPr id="673" name="Google Shape;673;p15"/>
            <p:cNvSpPr/>
            <p:nvPr/>
          </p:nvSpPr>
          <p:spPr>
            <a:xfrm>
              <a:off x="2131630" y="386461"/>
              <a:ext cx="189200"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121900" tIns="121900" rIns="121900" bIns="121900" anchor="ctr" anchorCtr="0">
              <a:noAutofit/>
            </a:bodyPr>
            <a:lstStyle/>
            <a:p>
              <a:endParaRPr sz="2489">
                <a:solidFill>
                  <a:schemeClr val="tx1"/>
                </a:solidFill>
              </a:endParaRPr>
            </a:p>
          </p:txBody>
        </p:sp>
        <p:sp>
          <p:nvSpPr>
            <p:cNvPr id="674" name="Google Shape;674;p15"/>
            <p:cNvSpPr txBox="1"/>
            <p:nvPr/>
          </p:nvSpPr>
          <p:spPr>
            <a:xfrm>
              <a:off x="2220736" y="431082"/>
              <a:ext cx="10990" cy="2198"/>
            </a:xfrm>
            <a:prstGeom prst="rect">
              <a:avLst/>
            </a:prstGeom>
            <a:noFill/>
            <a:ln>
              <a:noFill/>
            </a:ln>
          </p:spPr>
          <p:txBody>
            <a:bodyPr spcFirstLastPara="1" wrap="square" lIns="16933" tIns="0" rIns="16933" bIns="0" anchor="ctr" anchorCtr="0">
              <a:noAutofit/>
            </a:bodyPr>
            <a:lstStyle/>
            <a:p>
              <a:pPr algn="ctr">
                <a:lnSpc>
                  <a:spcPct val="90000"/>
                </a:lnSpc>
                <a:buSzPts val="1000"/>
              </a:pPr>
              <a:endParaRPr sz="1333">
                <a:solidFill>
                  <a:schemeClr val="tx1"/>
                </a:solidFill>
              </a:endParaRPr>
            </a:p>
          </p:txBody>
        </p:sp>
        <p:sp>
          <p:nvSpPr>
            <p:cNvPr id="675" name="Google Shape;675;p15"/>
            <p:cNvSpPr/>
            <p:nvPr/>
          </p:nvSpPr>
          <p:spPr>
            <a:xfrm>
              <a:off x="1177774" y="145484"/>
              <a:ext cx="955655" cy="57339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676" name="Google Shape;676;p15"/>
            <p:cNvSpPr txBox="1"/>
            <p:nvPr/>
          </p:nvSpPr>
          <p:spPr>
            <a:xfrm>
              <a:off x="1177774" y="145484"/>
              <a:ext cx="955655" cy="573393"/>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b="1">
                  <a:solidFill>
                    <a:schemeClr val="tx1"/>
                  </a:solidFill>
                </a:rPr>
                <a:t>Xé mịn, trộn, chải</a:t>
              </a:r>
              <a:endParaRPr sz="2489">
                <a:solidFill>
                  <a:schemeClr val="tx1"/>
                </a:solidFill>
              </a:endParaRPr>
            </a:p>
          </p:txBody>
        </p:sp>
        <p:sp>
          <p:nvSpPr>
            <p:cNvPr id="677" name="Google Shape;677;p15"/>
            <p:cNvSpPr/>
            <p:nvPr/>
          </p:nvSpPr>
          <p:spPr>
            <a:xfrm>
              <a:off x="3307087" y="386461"/>
              <a:ext cx="189200"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121900" tIns="121900" rIns="121900" bIns="121900" anchor="ctr" anchorCtr="0">
              <a:noAutofit/>
            </a:bodyPr>
            <a:lstStyle/>
            <a:p>
              <a:endParaRPr sz="2489">
                <a:solidFill>
                  <a:schemeClr val="tx1"/>
                </a:solidFill>
              </a:endParaRPr>
            </a:p>
          </p:txBody>
        </p:sp>
        <p:sp>
          <p:nvSpPr>
            <p:cNvPr id="678" name="Google Shape;678;p15"/>
            <p:cNvSpPr txBox="1"/>
            <p:nvPr/>
          </p:nvSpPr>
          <p:spPr>
            <a:xfrm>
              <a:off x="3396192" y="431082"/>
              <a:ext cx="10990" cy="2198"/>
            </a:xfrm>
            <a:prstGeom prst="rect">
              <a:avLst/>
            </a:prstGeom>
            <a:noFill/>
            <a:ln>
              <a:noFill/>
            </a:ln>
          </p:spPr>
          <p:txBody>
            <a:bodyPr spcFirstLastPara="1" wrap="square" lIns="16933" tIns="0" rIns="16933" bIns="0" anchor="ctr" anchorCtr="0">
              <a:noAutofit/>
            </a:bodyPr>
            <a:lstStyle/>
            <a:p>
              <a:pPr algn="ctr">
                <a:lnSpc>
                  <a:spcPct val="90000"/>
                </a:lnSpc>
                <a:buSzPts val="1000"/>
              </a:pPr>
              <a:endParaRPr sz="1333">
                <a:solidFill>
                  <a:schemeClr val="tx1"/>
                </a:solidFill>
              </a:endParaRPr>
            </a:p>
          </p:txBody>
        </p:sp>
        <p:sp>
          <p:nvSpPr>
            <p:cNvPr id="679" name="Google Shape;679;p15"/>
            <p:cNvSpPr/>
            <p:nvPr/>
          </p:nvSpPr>
          <p:spPr>
            <a:xfrm>
              <a:off x="2353231" y="145484"/>
              <a:ext cx="955655" cy="57339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680" name="Google Shape;680;p15"/>
            <p:cNvSpPr txBox="1"/>
            <p:nvPr/>
          </p:nvSpPr>
          <p:spPr>
            <a:xfrm>
              <a:off x="2353231" y="145484"/>
              <a:ext cx="955655" cy="573393"/>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b="1">
                  <a:solidFill>
                    <a:schemeClr val="tx1"/>
                  </a:solidFill>
                </a:rPr>
                <a:t>Ghép sợi</a:t>
              </a:r>
              <a:endParaRPr sz="2489">
                <a:solidFill>
                  <a:schemeClr val="tx1"/>
                </a:solidFill>
              </a:endParaRPr>
            </a:p>
          </p:txBody>
        </p:sp>
        <p:sp>
          <p:nvSpPr>
            <p:cNvPr id="681" name="Google Shape;681;p15"/>
            <p:cNvSpPr/>
            <p:nvPr/>
          </p:nvSpPr>
          <p:spPr>
            <a:xfrm>
              <a:off x="4482543" y="386461"/>
              <a:ext cx="189200"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121900" tIns="121900" rIns="121900" bIns="121900" anchor="ctr" anchorCtr="0">
              <a:noAutofit/>
            </a:bodyPr>
            <a:lstStyle/>
            <a:p>
              <a:endParaRPr sz="2489">
                <a:solidFill>
                  <a:schemeClr val="tx1"/>
                </a:solidFill>
              </a:endParaRPr>
            </a:p>
          </p:txBody>
        </p:sp>
        <p:sp>
          <p:nvSpPr>
            <p:cNvPr id="682" name="Google Shape;682;p15"/>
            <p:cNvSpPr txBox="1"/>
            <p:nvPr/>
          </p:nvSpPr>
          <p:spPr>
            <a:xfrm>
              <a:off x="4571649" y="431082"/>
              <a:ext cx="10990" cy="2198"/>
            </a:xfrm>
            <a:prstGeom prst="rect">
              <a:avLst/>
            </a:prstGeom>
            <a:noFill/>
            <a:ln>
              <a:noFill/>
            </a:ln>
          </p:spPr>
          <p:txBody>
            <a:bodyPr spcFirstLastPara="1" wrap="square" lIns="16933" tIns="0" rIns="16933" bIns="0" anchor="ctr" anchorCtr="0">
              <a:noAutofit/>
            </a:bodyPr>
            <a:lstStyle/>
            <a:p>
              <a:pPr algn="ctr">
                <a:lnSpc>
                  <a:spcPct val="90000"/>
                </a:lnSpc>
                <a:buSzPts val="1000"/>
              </a:pPr>
              <a:endParaRPr sz="1333">
                <a:solidFill>
                  <a:schemeClr val="tx1"/>
                </a:solidFill>
              </a:endParaRPr>
            </a:p>
          </p:txBody>
        </p:sp>
        <p:sp>
          <p:nvSpPr>
            <p:cNvPr id="683" name="Google Shape;683;p15"/>
            <p:cNvSpPr/>
            <p:nvPr/>
          </p:nvSpPr>
          <p:spPr>
            <a:xfrm>
              <a:off x="3528688" y="145484"/>
              <a:ext cx="955655" cy="57339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684" name="Google Shape;684;p15"/>
            <p:cNvSpPr txBox="1"/>
            <p:nvPr/>
          </p:nvSpPr>
          <p:spPr>
            <a:xfrm>
              <a:off x="3528688" y="145484"/>
              <a:ext cx="955655" cy="573393"/>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b="1">
                  <a:solidFill>
                    <a:schemeClr val="tx1"/>
                  </a:solidFill>
                </a:rPr>
                <a:t>Sợi con</a:t>
              </a:r>
              <a:endParaRPr sz="1467">
                <a:solidFill>
                  <a:schemeClr val="tx1"/>
                </a:solidFill>
              </a:endParaRPr>
            </a:p>
          </p:txBody>
        </p:sp>
        <p:sp>
          <p:nvSpPr>
            <p:cNvPr id="685" name="Google Shape;685;p15"/>
            <p:cNvSpPr/>
            <p:nvPr/>
          </p:nvSpPr>
          <p:spPr>
            <a:xfrm>
              <a:off x="5658000" y="386461"/>
              <a:ext cx="189200"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121900" tIns="121900" rIns="121900" bIns="121900" anchor="ctr" anchorCtr="0">
              <a:noAutofit/>
            </a:bodyPr>
            <a:lstStyle/>
            <a:p>
              <a:endParaRPr sz="2489">
                <a:solidFill>
                  <a:schemeClr val="tx1"/>
                </a:solidFill>
              </a:endParaRPr>
            </a:p>
          </p:txBody>
        </p:sp>
        <p:sp>
          <p:nvSpPr>
            <p:cNvPr id="686" name="Google Shape;686;p15"/>
            <p:cNvSpPr txBox="1"/>
            <p:nvPr/>
          </p:nvSpPr>
          <p:spPr>
            <a:xfrm>
              <a:off x="5747105" y="431082"/>
              <a:ext cx="10990" cy="2198"/>
            </a:xfrm>
            <a:prstGeom prst="rect">
              <a:avLst/>
            </a:prstGeom>
            <a:noFill/>
            <a:ln>
              <a:noFill/>
            </a:ln>
          </p:spPr>
          <p:txBody>
            <a:bodyPr spcFirstLastPara="1" wrap="square" lIns="16933" tIns="0" rIns="16933" bIns="0" anchor="ctr" anchorCtr="0">
              <a:noAutofit/>
            </a:bodyPr>
            <a:lstStyle/>
            <a:p>
              <a:pPr algn="ctr">
                <a:lnSpc>
                  <a:spcPct val="90000"/>
                </a:lnSpc>
                <a:buSzPts val="1000"/>
              </a:pPr>
              <a:endParaRPr sz="1333">
                <a:solidFill>
                  <a:schemeClr val="tx1"/>
                </a:solidFill>
              </a:endParaRPr>
            </a:p>
          </p:txBody>
        </p:sp>
        <p:sp>
          <p:nvSpPr>
            <p:cNvPr id="687" name="Google Shape;687;p15"/>
            <p:cNvSpPr/>
            <p:nvPr/>
          </p:nvSpPr>
          <p:spPr>
            <a:xfrm>
              <a:off x="4704144" y="145484"/>
              <a:ext cx="955655" cy="57339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688" name="Google Shape;688;p15"/>
            <p:cNvSpPr txBox="1"/>
            <p:nvPr/>
          </p:nvSpPr>
          <p:spPr>
            <a:xfrm>
              <a:off x="4704144" y="145484"/>
              <a:ext cx="955655" cy="573393"/>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a:solidFill>
                    <a:schemeClr val="tx1"/>
                  </a:solidFill>
                </a:rPr>
                <a:t>Đánh ống</a:t>
              </a:r>
              <a:endParaRPr sz="2489">
                <a:solidFill>
                  <a:schemeClr val="tx1"/>
                </a:solidFill>
              </a:endParaRPr>
            </a:p>
          </p:txBody>
        </p:sp>
        <p:sp>
          <p:nvSpPr>
            <p:cNvPr id="689" name="Google Shape;689;p15"/>
            <p:cNvSpPr/>
            <p:nvPr/>
          </p:nvSpPr>
          <p:spPr>
            <a:xfrm>
              <a:off x="6833457" y="386461"/>
              <a:ext cx="189200"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121900" tIns="121900" rIns="121900" bIns="121900" anchor="ctr" anchorCtr="0">
              <a:noAutofit/>
            </a:bodyPr>
            <a:lstStyle/>
            <a:p>
              <a:endParaRPr sz="2489">
                <a:solidFill>
                  <a:schemeClr val="tx1"/>
                </a:solidFill>
              </a:endParaRPr>
            </a:p>
          </p:txBody>
        </p:sp>
        <p:sp>
          <p:nvSpPr>
            <p:cNvPr id="690" name="Google Shape;690;p15"/>
            <p:cNvSpPr txBox="1"/>
            <p:nvPr/>
          </p:nvSpPr>
          <p:spPr>
            <a:xfrm>
              <a:off x="6922562" y="431082"/>
              <a:ext cx="10990" cy="2198"/>
            </a:xfrm>
            <a:prstGeom prst="rect">
              <a:avLst/>
            </a:prstGeom>
            <a:noFill/>
            <a:ln>
              <a:noFill/>
            </a:ln>
          </p:spPr>
          <p:txBody>
            <a:bodyPr spcFirstLastPara="1" wrap="square" lIns="16933" tIns="0" rIns="16933" bIns="0" anchor="ctr" anchorCtr="0">
              <a:noAutofit/>
            </a:bodyPr>
            <a:lstStyle/>
            <a:p>
              <a:pPr algn="ctr">
                <a:lnSpc>
                  <a:spcPct val="90000"/>
                </a:lnSpc>
                <a:buSzPts val="500"/>
              </a:pPr>
              <a:endParaRPr sz="667">
                <a:solidFill>
                  <a:schemeClr val="tx1"/>
                </a:solidFill>
              </a:endParaRPr>
            </a:p>
          </p:txBody>
        </p:sp>
        <p:sp>
          <p:nvSpPr>
            <p:cNvPr id="691" name="Google Shape;691;p15"/>
            <p:cNvSpPr/>
            <p:nvPr/>
          </p:nvSpPr>
          <p:spPr>
            <a:xfrm>
              <a:off x="5879601" y="145484"/>
              <a:ext cx="955655" cy="57339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692" name="Google Shape;692;p15"/>
            <p:cNvSpPr txBox="1"/>
            <p:nvPr/>
          </p:nvSpPr>
          <p:spPr>
            <a:xfrm>
              <a:off x="5879601" y="145484"/>
              <a:ext cx="955655" cy="573393"/>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b="1">
                  <a:solidFill>
                    <a:schemeClr val="tx1"/>
                  </a:solidFill>
                </a:rPr>
                <a:t>Hấp định hình</a:t>
              </a:r>
              <a:endParaRPr sz="1467">
                <a:solidFill>
                  <a:schemeClr val="tx1"/>
                </a:solidFill>
              </a:endParaRPr>
            </a:p>
          </p:txBody>
        </p:sp>
        <p:sp>
          <p:nvSpPr>
            <p:cNvPr id="693" name="Google Shape;693;p15"/>
            <p:cNvSpPr/>
            <p:nvPr/>
          </p:nvSpPr>
          <p:spPr>
            <a:xfrm>
              <a:off x="7055057" y="145484"/>
              <a:ext cx="955655" cy="57339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694" name="Google Shape;694;p15"/>
            <p:cNvSpPr txBox="1"/>
            <p:nvPr/>
          </p:nvSpPr>
          <p:spPr>
            <a:xfrm>
              <a:off x="7055057" y="145484"/>
              <a:ext cx="955655" cy="573393"/>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a:solidFill>
                    <a:schemeClr val="tx1"/>
                  </a:solidFill>
                </a:rPr>
                <a:t>Sợi CD</a:t>
              </a:r>
              <a:endParaRPr sz="2489">
                <a:solidFill>
                  <a:schemeClr val="tx1"/>
                </a:solidFill>
              </a:endParaRPr>
            </a:p>
          </p:txBody>
        </p:sp>
      </p:grpSp>
      <p:grpSp>
        <p:nvGrpSpPr>
          <p:cNvPr id="695" name="Google Shape;695;p15"/>
          <p:cNvGrpSpPr/>
          <p:nvPr/>
        </p:nvGrpSpPr>
        <p:grpSpPr>
          <a:xfrm>
            <a:off x="489346" y="2711066"/>
            <a:ext cx="10667871" cy="895205"/>
            <a:chOff x="6064" y="96479"/>
            <a:chExt cx="8000903" cy="671404"/>
          </a:xfrm>
        </p:grpSpPr>
        <p:sp>
          <p:nvSpPr>
            <p:cNvPr id="696" name="Google Shape;696;p15"/>
            <p:cNvSpPr/>
            <p:nvPr/>
          </p:nvSpPr>
          <p:spPr>
            <a:xfrm>
              <a:off x="1123272" y="386461"/>
              <a:ext cx="226771"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121900" tIns="121900" rIns="121900" bIns="121900" anchor="ctr" anchorCtr="0">
              <a:noAutofit/>
            </a:bodyPr>
            <a:lstStyle/>
            <a:p>
              <a:endParaRPr sz="2489">
                <a:solidFill>
                  <a:schemeClr val="tx1"/>
                </a:solidFill>
              </a:endParaRPr>
            </a:p>
          </p:txBody>
        </p:sp>
        <p:sp>
          <p:nvSpPr>
            <p:cNvPr id="697" name="Google Shape;697;p15"/>
            <p:cNvSpPr txBox="1"/>
            <p:nvPr/>
          </p:nvSpPr>
          <p:spPr>
            <a:xfrm>
              <a:off x="1230223" y="430894"/>
              <a:ext cx="12868" cy="2573"/>
            </a:xfrm>
            <a:prstGeom prst="rect">
              <a:avLst/>
            </a:prstGeom>
            <a:noFill/>
            <a:ln>
              <a:noFill/>
            </a:ln>
          </p:spPr>
          <p:txBody>
            <a:bodyPr spcFirstLastPara="1" wrap="square" lIns="16933" tIns="0" rIns="16933" bIns="0" anchor="ctr" anchorCtr="0">
              <a:noAutofit/>
            </a:bodyPr>
            <a:lstStyle/>
            <a:p>
              <a:pPr algn="ctr">
                <a:lnSpc>
                  <a:spcPct val="90000"/>
                </a:lnSpc>
                <a:buSzPts val="1000"/>
              </a:pPr>
              <a:endParaRPr sz="1333">
                <a:solidFill>
                  <a:schemeClr val="tx1"/>
                </a:solidFill>
              </a:endParaRPr>
            </a:p>
          </p:txBody>
        </p:sp>
        <p:sp>
          <p:nvSpPr>
            <p:cNvPr id="698" name="Google Shape;698;p15"/>
            <p:cNvSpPr/>
            <p:nvPr/>
          </p:nvSpPr>
          <p:spPr>
            <a:xfrm>
              <a:off x="6064"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699" name="Google Shape;699;p15"/>
            <p:cNvSpPr txBox="1"/>
            <p:nvPr/>
          </p:nvSpPr>
          <p:spPr>
            <a:xfrm>
              <a:off x="6064" y="96479"/>
              <a:ext cx="1119007" cy="671404"/>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b="1">
                  <a:solidFill>
                    <a:schemeClr val="tx1"/>
                  </a:solidFill>
                </a:rPr>
                <a:t>Bông</a:t>
              </a:r>
              <a:endParaRPr sz="2489">
                <a:solidFill>
                  <a:schemeClr val="tx1"/>
                </a:solidFill>
              </a:endParaRPr>
            </a:p>
          </p:txBody>
        </p:sp>
        <p:sp>
          <p:nvSpPr>
            <p:cNvPr id="700" name="Google Shape;700;p15"/>
            <p:cNvSpPr/>
            <p:nvPr/>
          </p:nvSpPr>
          <p:spPr>
            <a:xfrm>
              <a:off x="2499651" y="386461"/>
              <a:ext cx="226771"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121900" tIns="121900" rIns="121900" bIns="121900" anchor="ctr" anchorCtr="0">
              <a:noAutofit/>
            </a:bodyPr>
            <a:lstStyle/>
            <a:p>
              <a:endParaRPr sz="2489">
                <a:solidFill>
                  <a:schemeClr val="tx1"/>
                </a:solidFill>
              </a:endParaRPr>
            </a:p>
          </p:txBody>
        </p:sp>
        <p:sp>
          <p:nvSpPr>
            <p:cNvPr id="701" name="Google Shape;701;p15"/>
            <p:cNvSpPr txBox="1"/>
            <p:nvPr/>
          </p:nvSpPr>
          <p:spPr>
            <a:xfrm>
              <a:off x="2606602" y="430894"/>
              <a:ext cx="12868" cy="2573"/>
            </a:xfrm>
            <a:prstGeom prst="rect">
              <a:avLst/>
            </a:prstGeom>
            <a:noFill/>
            <a:ln>
              <a:noFill/>
            </a:ln>
          </p:spPr>
          <p:txBody>
            <a:bodyPr spcFirstLastPara="1" wrap="square" lIns="16933" tIns="0" rIns="16933" bIns="0" anchor="ctr" anchorCtr="0">
              <a:noAutofit/>
            </a:bodyPr>
            <a:lstStyle/>
            <a:p>
              <a:pPr algn="ctr">
                <a:lnSpc>
                  <a:spcPct val="90000"/>
                </a:lnSpc>
                <a:buSzPts val="1000"/>
              </a:pPr>
              <a:endParaRPr sz="1333">
                <a:solidFill>
                  <a:schemeClr val="tx1"/>
                </a:solidFill>
              </a:endParaRPr>
            </a:p>
          </p:txBody>
        </p:sp>
        <p:sp>
          <p:nvSpPr>
            <p:cNvPr id="702" name="Google Shape;702;p15"/>
            <p:cNvSpPr/>
            <p:nvPr/>
          </p:nvSpPr>
          <p:spPr>
            <a:xfrm>
              <a:off x="1382443"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703" name="Google Shape;703;p15"/>
            <p:cNvSpPr txBox="1"/>
            <p:nvPr/>
          </p:nvSpPr>
          <p:spPr>
            <a:xfrm>
              <a:off x="1382443" y="96479"/>
              <a:ext cx="1119007" cy="671404"/>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b="1" dirty="0">
                  <a:solidFill>
                    <a:schemeClr val="tx1"/>
                  </a:solidFill>
                </a:rPr>
                <a:t>Xé mịn, trộn, chải</a:t>
              </a:r>
              <a:endParaRPr sz="2489" dirty="0">
                <a:solidFill>
                  <a:schemeClr val="tx1"/>
                </a:solidFill>
              </a:endParaRPr>
            </a:p>
          </p:txBody>
        </p:sp>
        <p:sp>
          <p:nvSpPr>
            <p:cNvPr id="704" name="Google Shape;704;p15"/>
            <p:cNvSpPr/>
            <p:nvPr/>
          </p:nvSpPr>
          <p:spPr>
            <a:xfrm>
              <a:off x="3876030" y="386461"/>
              <a:ext cx="226771"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121900" tIns="121900" rIns="121900" bIns="121900" anchor="ctr" anchorCtr="0">
              <a:noAutofit/>
            </a:bodyPr>
            <a:lstStyle/>
            <a:p>
              <a:endParaRPr sz="2489">
                <a:solidFill>
                  <a:schemeClr val="tx1"/>
                </a:solidFill>
              </a:endParaRPr>
            </a:p>
          </p:txBody>
        </p:sp>
        <p:sp>
          <p:nvSpPr>
            <p:cNvPr id="705" name="Google Shape;705;p15"/>
            <p:cNvSpPr txBox="1"/>
            <p:nvPr/>
          </p:nvSpPr>
          <p:spPr>
            <a:xfrm>
              <a:off x="3982982" y="430894"/>
              <a:ext cx="12868" cy="2573"/>
            </a:xfrm>
            <a:prstGeom prst="rect">
              <a:avLst/>
            </a:prstGeom>
            <a:noFill/>
            <a:ln>
              <a:noFill/>
            </a:ln>
          </p:spPr>
          <p:txBody>
            <a:bodyPr spcFirstLastPara="1" wrap="square" lIns="16933" tIns="0" rIns="16933" bIns="0" anchor="ctr" anchorCtr="0">
              <a:noAutofit/>
            </a:bodyPr>
            <a:lstStyle/>
            <a:p>
              <a:pPr algn="ctr">
                <a:lnSpc>
                  <a:spcPct val="90000"/>
                </a:lnSpc>
                <a:buSzPts val="1000"/>
              </a:pPr>
              <a:endParaRPr sz="1333">
                <a:solidFill>
                  <a:schemeClr val="tx1"/>
                </a:solidFill>
              </a:endParaRPr>
            </a:p>
          </p:txBody>
        </p:sp>
        <p:sp>
          <p:nvSpPr>
            <p:cNvPr id="706" name="Google Shape;706;p15"/>
            <p:cNvSpPr/>
            <p:nvPr/>
          </p:nvSpPr>
          <p:spPr>
            <a:xfrm>
              <a:off x="2758823"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707" name="Google Shape;707;p15"/>
            <p:cNvSpPr txBox="1"/>
            <p:nvPr/>
          </p:nvSpPr>
          <p:spPr>
            <a:xfrm>
              <a:off x="2758823" y="96479"/>
              <a:ext cx="1119007" cy="671404"/>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b="1">
                  <a:solidFill>
                    <a:schemeClr val="tx1"/>
                  </a:solidFill>
                </a:rPr>
                <a:t>Ghép sợi</a:t>
              </a:r>
              <a:endParaRPr sz="2489">
                <a:solidFill>
                  <a:schemeClr val="tx1"/>
                </a:solidFill>
              </a:endParaRPr>
            </a:p>
          </p:txBody>
        </p:sp>
        <p:sp>
          <p:nvSpPr>
            <p:cNvPr id="708" name="Google Shape;708;p15"/>
            <p:cNvSpPr/>
            <p:nvPr/>
          </p:nvSpPr>
          <p:spPr>
            <a:xfrm>
              <a:off x="5252409" y="386461"/>
              <a:ext cx="226771"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121900" tIns="121900" rIns="121900" bIns="121900" anchor="ctr" anchorCtr="0">
              <a:noAutofit/>
            </a:bodyPr>
            <a:lstStyle/>
            <a:p>
              <a:endParaRPr sz="2489">
                <a:solidFill>
                  <a:schemeClr val="tx1"/>
                </a:solidFill>
              </a:endParaRPr>
            </a:p>
          </p:txBody>
        </p:sp>
        <p:sp>
          <p:nvSpPr>
            <p:cNvPr id="709" name="Google Shape;709;p15"/>
            <p:cNvSpPr txBox="1"/>
            <p:nvPr/>
          </p:nvSpPr>
          <p:spPr>
            <a:xfrm>
              <a:off x="5359361" y="430894"/>
              <a:ext cx="12868" cy="2573"/>
            </a:xfrm>
            <a:prstGeom prst="rect">
              <a:avLst/>
            </a:prstGeom>
            <a:noFill/>
            <a:ln>
              <a:noFill/>
            </a:ln>
          </p:spPr>
          <p:txBody>
            <a:bodyPr spcFirstLastPara="1" wrap="square" lIns="16933" tIns="0" rIns="16933" bIns="0" anchor="ctr" anchorCtr="0">
              <a:noAutofit/>
            </a:bodyPr>
            <a:lstStyle/>
            <a:p>
              <a:pPr algn="ctr">
                <a:lnSpc>
                  <a:spcPct val="90000"/>
                </a:lnSpc>
                <a:buSzPts val="1000"/>
              </a:pPr>
              <a:endParaRPr sz="1333">
                <a:solidFill>
                  <a:schemeClr val="tx1"/>
                </a:solidFill>
              </a:endParaRPr>
            </a:p>
          </p:txBody>
        </p:sp>
        <p:sp>
          <p:nvSpPr>
            <p:cNvPr id="710" name="Google Shape;710;p15"/>
            <p:cNvSpPr/>
            <p:nvPr/>
          </p:nvSpPr>
          <p:spPr>
            <a:xfrm>
              <a:off x="4135202"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711" name="Google Shape;711;p15"/>
            <p:cNvSpPr txBox="1"/>
            <p:nvPr/>
          </p:nvSpPr>
          <p:spPr>
            <a:xfrm>
              <a:off x="4135202" y="96479"/>
              <a:ext cx="1119007" cy="671404"/>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b="1">
                  <a:solidFill>
                    <a:schemeClr val="tx1"/>
                  </a:solidFill>
                </a:rPr>
                <a:t>Máy kéo sợi OE</a:t>
              </a:r>
              <a:endParaRPr sz="1467">
                <a:solidFill>
                  <a:schemeClr val="tx1"/>
                </a:solidFill>
              </a:endParaRPr>
            </a:p>
          </p:txBody>
        </p:sp>
        <p:sp>
          <p:nvSpPr>
            <p:cNvPr id="712" name="Google Shape;712;p15"/>
            <p:cNvSpPr/>
            <p:nvPr/>
          </p:nvSpPr>
          <p:spPr>
            <a:xfrm>
              <a:off x="6628789" y="386461"/>
              <a:ext cx="226771"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121900" tIns="121900" rIns="121900" bIns="121900" anchor="ctr" anchorCtr="0">
              <a:noAutofit/>
            </a:bodyPr>
            <a:lstStyle/>
            <a:p>
              <a:endParaRPr sz="2489">
                <a:solidFill>
                  <a:schemeClr val="tx1"/>
                </a:solidFill>
              </a:endParaRPr>
            </a:p>
          </p:txBody>
        </p:sp>
        <p:sp>
          <p:nvSpPr>
            <p:cNvPr id="713" name="Google Shape;713;p15"/>
            <p:cNvSpPr txBox="1"/>
            <p:nvPr/>
          </p:nvSpPr>
          <p:spPr>
            <a:xfrm>
              <a:off x="6735740" y="430894"/>
              <a:ext cx="12868" cy="2573"/>
            </a:xfrm>
            <a:prstGeom prst="rect">
              <a:avLst/>
            </a:prstGeom>
            <a:noFill/>
            <a:ln>
              <a:noFill/>
            </a:ln>
          </p:spPr>
          <p:txBody>
            <a:bodyPr spcFirstLastPara="1" wrap="square" lIns="16933" tIns="0" rIns="16933" bIns="0" anchor="ctr" anchorCtr="0">
              <a:noAutofit/>
            </a:bodyPr>
            <a:lstStyle/>
            <a:p>
              <a:pPr algn="ctr">
                <a:lnSpc>
                  <a:spcPct val="90000"/>
                </a:lnSpc>
                <a:buSzPts val="1000"/>
              </a:pPr>
              <a:endParaRPr sz="1333">
                <a:solidFill>
                  <a:schemeClr val="tx1"/>
                </a:solidFill>
              </a:endParaRPr>
            </a:p>
          </p:txBody>
        </p:sp>
        <p:sp>
          <p:nvSpPr>
            <p:cNvPr id="714" name="Google Shape;714;p15"/>
            <p:cNvSpPr/>
            <p:nvPr/>
          </p:nvSpPr>
          <p:spPr>
            <a:xfrm>
              <a:off x="5511581"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715" name="Google Shape;715;p15"/>
            <p:cNvSpPr txBox="1"/>
            <p:nvPr/>
          </p:nvSpPr>
          <p:spPr>
            <a:xfrm>
              <a:off x="5511581" y="96479"/>
              <a:ext cx="1119007" cy="671404"/>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a:solidFill>
                    <a:schemeClr val="tx1"/>
                  </a:solidFill>
                </a:rPr>
                <a:t>Hấp định hình</a:t>
              </a:r>
              <a:endParaRPr sz="2489">
                <a:solidFill>
                  <a:schemeClr val="tx1"/>
                </a:solidFill>
              </a:endParaRPr>
            </a:p>
          </p:txBody>
        </p:sp>
        <p:sp>
          <p:nvSpPr>
            <p:cNvPr id="716" name="Google Shape;716;p15"/>
            <p:cNvSpPr/>
            <p:nvPr/>
          </p:nvSpPr>
          <p:spPr>
            <a:xfrm>
              <a:off x="6887960"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717" name="Google Shape;717;p15"/>
            <p:cNvSpPr txBox="1"/>
            <p:nvPr/>
          </p:nvSpPr>
          <p:spPr>
            <a:xfrm>
              <a:off x="6887960" y="96479"/>
              <a:ext cx="1119007" cy="671404"/>
            </a:xfrm>
            <a:prstGeom prst="rect">
              <a:avLst/>
            </a:prstGeom>
            <a:noFill/>
            <a:ln>
              <a:noFill/>
            </a:ln>
          </p:spPr>
          <p:txBody>
            <a:bodyPr spcFirstLastPara="1" wrap="square" lIns="104300" tIns="104300" rIns="104300" bIns="104300" anchor="ctr" anchorCtr="0">
              <a:noAutofit/>
            </a:bodyPr>
            <a:lstStyle/>
            <a:p>
              <a:pPr algn="ctr">
                <a:lnSpc>
                  <a:spcPct val="90000"/>
                </a:lnSpc>
                <a:buSzPts val="1100"/>
              </a:pPr>
              <a:r>
                <a:rPr lang="en-US" sz="1467" b="1">
                  <a:solidFill>
                    <a:schemeClr val="tx1"/>
                  </a:solidFill>
                </a:rPr>
                <a:t>Sợi OE</a:t>
              </a:r>
              <a:endParaRPr sz="1467">
                <a:solidFill>
                  <a:schemeClr val="tx1"/>
                </a:solidFil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722" name="Google Shape;722;p16"/>
          <p:cNvSpPr txBox="1">
            <a:spLocks noGrp="1"/>
          </p:cNvSpPr>
          <p:nvPr>
            <p:ph type="title" idx="4294967295"/>
          </p:nvPr>
        </p:nvSpPr>
        <p:spPr>
          <a:xfrm>
            <a:off x="707571" y="1147347"/>
            <a:ext cx="10972800" cy="495200"/>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Sợi Polyester</a:t>
            </a:r>
            <a:endParaRPr sz="2400" dirty="0">
              <a:solidFill>
                <a:schemeClr val="accent4">
                  <a:lumMod val="50000"/>
                </a:schemeClr>
              </a:solidFill>
              <a:latin typeface="+mn-lt"/>
              <a:ea typeface="Roboto"/>
            </a:endParaRPr>
          </a:p>
        </p:txBody>
      </p:sp>
      <p:sp>
        <p:nvSpPr>
          <p:cNvPr id="723" name="Google Shape;723;p16"/>
          <p:cNvSpPr txBox="1"/>
          <p:nvPr/>
        </p:nvSpPr>
        <p:spPr>
          <a:xfrm>
            <a:off x="1108623" y="1976783"/>
            <a:ext cx="10170696" cy="985023"/>
          </a:xfrm>
          <a:prstGeom prst="rect">
            <a:avLst/>
          </a:prstGeom>
          <a:noFill/>
          <a:ln>
            <a:noFill/>
          </a:ln>
        </p:spPr>
        <p:txBody>
          <a:bodyPr spcFirstLastPara="1" wrap="square" lIns="121900" tIns="60933" rIns="121900" bIns="60933" anchor="t" anchorCtr="0">
            <a:spAutoFit/>
          </a:bodyPr>
          <a:lstStyle/>
          <a:p>
            <a:pPr marL="457189" indent="-457189">
              <a:buSzPts val="1400"/>
              <a:buFont typeface="Arial"/>
              <a:buChar char="•"/>
            </a:pPr>
            <a:r>
              <a:rPr lang="en-US"/>
              <a:t>Sợi polyester bao gồm sợi ngắn (xơ staple) và sợi dài (sợi filament).</a:t>
            </a:r>
            <a:endParaRPr sz="2489"/>
          </a:p>
          <a:p>
            <a:pPr marL="457189" indent="-457189">
              <a:buSzPts val="1400"/>
              <a:buFont typeface="Arial"/>
              <a:buChar char="•"/>
            </a:pPr>
            <a:r>
              <a:rPr lang="en-US"/>
              <a:t>Sợi ngắn hoặc dài được liên tục pha trộn với sợi bông để sản xuất các loại sợi khác nhau. </a:t>
            </a:r>
            <a:endParaRPr sz="2489"/>
          </a:p>
          <a:p>
            <a:pPr marL="457189" indent="-457189">
              <a:buSzPts val="1400"/>
              <a:buFont typeface="Arial"/>
              <a:buChar char="•"/>
            </a:pPr>
            <a:r>
              <a:rPr lang="en-US"/>
              <a:t>Sợi dài hơn được áp dụng nhiều hơn do sự liên tục của sợi và chi phí sản xuất thấp hơn.</a:t>
            </a:r>
            <a:endParaRPr sz="2489"/>
          </a:p>
        </p:txBody>
      </p:sp>
      <p:pic>
        <p:nvPicPr>
          <p:cNvPr id="724" name="Google Shape;724;p16"/>
          <p:cNvPicPr preferRelativeResize="0"/>
          <p:nvPr/>
        </p:nvPicPr>
        <p:blipFill rotWithShape="1">
          <a:blip r:embed="rId3">
            <a:alphaModFix/>
          </a:blip>
          <a:srcRect/>
          <a:stretch/>
        </p:blipFill>
        <p:spPr>
          <a:xfrm>
            <a:off x="1876145" y="3295906"/>
            <a:ext cx="8507313" cy="313833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sp>
        <p:nvSpPr>
          <p:cNvPr id="729" name="Google Shape;729;p17"/>
          <p:cNvSpPr txBox="1">
            <a:spLocks noGrp="1"/>
          </p:cNvSpPr>
          <p:nvPr>
            <p:ph type="title" idx="4294967295"/>
          </p:nvPr>
        </p:nvSpPr>
        <p:spPr>
          <a:xfrm>
            <a:off x="609600" y="1092919"/>
            <a:ext cx="10972800" cy="495200"/>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Một số loại sợi</a:t>
            </a:r>
            <a:endParaRPr sz="2400" dirty="0">
              <a:solidFill>
                <a:schemeClr val="accent4">
                  <a:lumMod val="50000"/>
                </a:schemeClr>
              </a:solidFill>
              <a:latin typeface="+mn-lt"/>
              <a:ea typeface="Roboto"/>
            </a:endParaRPr>
          </a:p>
        </p:txBody>
      </p:sp>
      <p:sp>
        <p:nvSpPr>
          <p:cNvPr id="730" name="Google Shape;730;p17"/>
          <p:cNvSpPr txBox="1">
            <a:spLocks noGrp="1"/>
          </p:cNvSpPr>
          <p:nvPr>
            <p:ph type="body" idx="4294967295"/>
          </p:nvPr>
        </p:nvSpPr>
        <p:spPr>
          <a:xfrm>
            <a:off x="609600" y="2208219"/>
            <a:ext cx="10972800" cy="4038800"/>
          </a:xfrm>
          <a:prstGeom prst="rect">
            <a:avLst/>
          </a:prstGeom>
          <a:noFill/>
          <a:ln>
            <a:noFill/>
          </a:ln>
        </p:spPr>
        <p:txBody>
          <a:bodyPr spcFirstLastPara="1" wrap="square" lIns="121900" tIns="121900" rIns="121900" bIns="121900" anchor="t" anchorCtr="0">
            <a:normAutofit/>
          </a:bodyPr>
          <a:lstStyle/>
          <a:p>
            <a:r>
              <a:rPr lang="en-US" sz="2133"/>
              <a:t>Sợi sinh học: DuPont™ Sorona® EP - Poly Trimethylene Terephthalate, polymer nhiệt dẻo, </a:t>
            </a:r>
            <a:r>
              <a:rPr lang="en-US" sz="2133">
                <a:solidFill>
                  <a:srgbClr val="000000"/>
                </a:solidFill>
              </a:rPr>
              <a:t>Sorona được sản xuất, một phần, với thành phần có nguồn gốc tái tạo hàng năm</a:t>
            </a:r>
            <a:endParaRPr sz="2133"/>
          </a:p>
          <a:p>
            <a:r>
              <a:rPr lang="en-US" sz="2133"/>
              <a:t>Sorona® EP: Có đặc tính đúc tương đương với PBT hiệu suất cao </a:t>
            </a:r>
            <a:endParaRPr sz="2133"/>
          </a:p>
          <a:p>
            <a:r>
              <a:rPr lang="en-US" sz="2133"/>
              <a:t>Biopolyester: </a:t>
            </a:r>
            <a:endParaRPr/>
          </a:p>
          <a:p>
            <a:pPr lvl="1"/>
            <a:r>
              <a:rPr lang="en-US" sz="2133">
                <a:latin typeface="Arial"/>
                <a:ea typeface="Arial"/>
                <a:cs typeface="Arial"/>
                <a:sym typeface="Arial"/>
              </a:rPr>
              <a:t>Biopolymer bán phần</a:t>
            </a:r>
            <a:endParaRPr sz="2133">
              <a:latin typeface="Arial"/>
              <a:ea typeface="Arial"/>
              <a:cs typeface="Arial"/>
              <a:sym typeface="Arial"/>
            </a:endParaRPr>
          </a:p>
          <a:p>
            <a:pPr lvl="1"/>
            <a:r>
              <a:rPr lang="en-US" sz="2133">
                <a:latin typeface="Arial"/>
                <a:ea typeface="Arial"/>
                <a:cs typeface="Arial"/>
                <a:sym typeface="Arial"/>
              </a:rPr>
              <a:t>Polyethylene Furanoate (PEF)</a:t>
            </a:r>
            <a:endParaRPr/>
          </a:p>
          <a:p>
            <a:pPr lvl="1"/>
            <a:r>
              <a:rPr lang="en-US" sz="2133">
                <a:latin typeface="Arial"/>
                <a:ea typeface="Arial"/>
                <a:cs typeface="Arial"/>
                <a:sym typeface="Arial"/>
              </a:rPr>
              <a:t>TPA sinh học cho PET từ đường</a:t>
            </a:r>
            <a:endParaRPr sz="2133">
              <a:latin typeface="Arial"/>
              <a:ea typeface="Arial"/>
              <a:cs typeface="Arial"/>
              <a:sym typeface="Arial"/>
            </a:endParaRPr>
          </a:p>
          <a:p>
            <a:r>
              <a:rPr lang="en-US" sz="2133"/>
              <a:t>Bio Nylon 6: </a:t>
            </a:r>
            <a:r>
              <a:rPr lang="en-US" sz="2133">
                <a:solidFill>
                  <a:srgbClr val="000000"/>
                </a:solidFill>
              </a:rPr>
              <a:t>Nylon bền vững hơn với nguyên liệu tái tạo thay cho dầu thô</a:t>
            </a:r>
            <a:endParaRPr sz="2133"/>
          </a:p>
          <a:p>
            <a:r>
              <a:rPr lang="en-US" sz="2133"/>
              <a:t>Bio Nylon 6,6</a:t>
            </a:r>
            <a:endParaRPr sz="2133"/>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sp>
        <p:nvSpPr>
          <p:cNvPr id="735" name="Google Shape;735;p18"/>
          <p:cNvSpPr txBox="1">
            <a:spLocks noGrp="1"/>
          </p:cNvSpPr>
          <p:nvPr>
            <p:ph type="title" idx="4294967295"/>
          </p:nvPr>
        </p:nvSpPr>
        <p:spPr>
          <a:xfrm>
            <a:off x="657726" y="1041425"/>
            <a:ext cx="10106524" cy="579646"/>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Cân bằng năng lượng trong quy trình kéo sợi</a:t>
            </a:r>
            <a:endParaRPr sz="2400" dirty="0">
              <a:solidFill>
                <a:schemeClr val="accent4">
                  <a:lumMod val="50000"/>
                </a:schemeClr>
              </a:solidFill>
              <a:latin typeface="+mn-lt"/>
              <a:ea typeface="Roboto"/>
            </a:endParaRPr>
          </a:p>
        </p:txBody>
      </p:sp>
      <p:sp>
        <p:nvSpPr>
          <p:cNvPr id="736" name="Google Shape;736;p18"/>
          <p:cNvSpPr txBox="1"/>
          <p:nvPr/>
        </p:nvSpPr>
        <p:spPr>
          <a:xfrm>
            <a:off x="2835986" y="1791403"/>
            <a:ext cx="3214371" cy="359699"/>
          </a:xfrm>
          <a:prstGeom prst="rect">
            <a:avLst/>
          </a:prstGeom>
          <a:noFill/>
          <a:ln>
            <a:noFill/>
          </a:ln>
        </p:spPr>
        <p:txBody>
          <a:bodyPr spcFirstLastPara="1" wrap="square" lIns="0" tIns="81900" rIns="0" bIns="0" anchor="t" anchorCtr="0">
            <a:spAutoFit/>
          </a:bodyPr>
          <a:lstStyle/>
          <a:p>
            <a:pPr marL="156207"/>
            <a:r>
              <a:rPr lang="en-US" sz="1800" b="1">
                <a:solidFill>
                  <a:schemeClr val="dk1"/>
                </a:solidFill>
              </a:rPr>
              <a:t>Cân bằng năng lượng</a:t>
            </a:r>
            <a:endParaRPr sz="1800">
              <a:solidFill>
                <a:schemeClr val="dk1"/>
              </a:solidFill>
            </a:endParaRPr>
          </a:p>
        </p:txBody>
      </p:sp>
      <p:sp>
        <p:nvSpPr>
          <p:cNvPr id="737" name="Google Shape;737;p18"/>
          <p:cNvSpPr txBox="1"/>
          <p:nvPr/>
        </p:nvSpPr>
        <p:spPr>
          <a:xfrm>
            <a:off x="1847388" y="2723774"/>
            <a:ext cx="4248612" cy="2014011"/>
          </a:xfrm>
          <a:prstGeom prst="rect">
            <a:avLst/>
          </a:prstGeom>
          <a:noFill/>
          <a:ln>
            <a:noFill/>
          </a:ln>
        </p:spPr>
        <p:txBody>
          <a:bodyPr spcFirstLastPara="1" wrap="square" lIns="0" tIns="64133" rIns="0" bIns="0" anchor="t" anchorCtr="0">
            <a:spAutoFit/>
          </a:bodyPr>
          <a:lstStyle/>
          <a:p>
            <a:pPr marL="354956" indent="-342257">
              <a:buSzPts val="1500"/>
              <a:buFont typeface="Arial"/>
              <a:buChar char="•"/>
            </a:pPr>
            <a:r>
              <a:rPr lang="en-US" sz="2000">
                <a:solidFill>
                  <a:schemeClr val="dk1"/>
                </a:solidFill>
              </a:rPr>
              <a:t>Năng lượng chính: điện</a:t>
            </a:r>
            <a:endParaRPr sz="2000">
              <a:solidFill>
                <a:schemeClr val="dk1"/>
              </a:solidFill>
            </a:endParaRPr>
          </a:p>
          <a:p>
            <a:pPr marL="355591" marR="35558" indent="-342891">
              <a:spcBef>
                <a:spcPts val="409"/>
              </a:spcBef>
              <a:buSzPts val="1500"/>
              <a:buFont typeface="Arial"/>
              <a:buChar char="•"/>
            </a:pPr>
            <a:r>
              <a:rPr lang="en-US" sz="2000">
                <a:solidFill>
                  <a:schemeClr val="dk1"/>
                </a:solidFill>
              </a:rPr>
              <a:t>Hệ thống phụ trợ chính: khí nén và điều hòa ẩm</a:t>
            </a:r>
            <a:endParaRPr sz="2000">
              <a:solidFill>
                <a:schemeClr val="dk1"/>
              </a:solidFill>
            </a:endParaRPr>
          </a:p>
          <a:p>
            <a:pPr marL="355591" marR="5080" indent="-342891">
              <a:spcBef>
                <a:spcPts val="385"/>
              </a:spcBef>
              <a:buSzPts val="1500"/>
              <a:buFont typeface="Arial"/>
              <a:buChar char="•"/>
            </a:pPr>
            <a:r>
              <a:rPr lang="en-US" sz="2000">
                <a:solidFill>
                  <a:schemeClr val="dk1"/>
                </a:solidFill>
              </a:rPr>
              <a:t>Thiết bị sử dụng nhiều năng lượng nhất: máy kéo sợi nồi khuyên (ring frames)</a:t>
            </a:r>
            <a:endParaRPr sz="2000">
              <a:solidFill>
                <a:schemeClr val="dk1"/>
              </a:solidFill>
            </a:endParaRPr>
          </a:p>
        </p:txBody>
      </p:sp>
      <p:grpSp>
        <p:nvGrpSpPr>
          <p:cNvPr id="738" name="Google Shape;738;p18"/>
          <p:cNvGrpSpPr/>
          <p:nvPr/>
        </p:nvGrpSpPr>
        <p:grpSpPr>
          <a:xfrm>
            <a:off x="7824871" y="1555423"/>
            <a:ext cx="2856823" cy="2871083"/>
            <a:chOff x="5669500" y="1589684"/>
            <a:chExt cx="2856822" cy="2871082"/>
          </a:xfrm>
        </p:grpSpPr>
        <p:sp>
          <p:nvSpPr>
            <p:cNvPr id="739" name="Google Shape;739;p18"/>
            <p:cNvSpPr/>
            <p:nvPr/>
          </p:nvSpPr>
          <p:spPr>
            <a:xfrm>
              <a:off x="7123569" y="1589684"/>
              <a:ext cx="524510" cy="1184275"/>
            </a:xfrm>
            <a:custGeom>
              <a:avLst/>
              <a:gdLst/>
              <a:ahLst/>
              <a:cxnLst/>
              <a:rect l="l" t="t" r="r" b="b"/>
              <a:pathLst>
                <a:path w="524509" h="1184275" extrusionOk="0">
                  <a:moveTo>
                    <a:pt x="0" y="0"/>
                  </a:moveTo>
                  <a:lnTo>
                    <a:pt x="0" y="1183703"/>
                  </a:lnTo>
                  <a:lnTo>
                    <a:pt x="524217" y="122402"/>
                  </a:lnTo>
                  <a:lnTo>
                    <a:pt x="479363" y="101403"/>
                  </a:lnTo>
                  <a:lnTo>
                    <a:pt x="433759" y="82334"/>
                  </a:lnTo>
                  <a:lnTo>
                    <a:pt x="387470" y="65210"/>
                  </a:lnTo>
                  <a:lnTo>
                    <a:pt x="340557" y="50046"/>
                  </a:lnTo>
                  <a:lnTo>
                    <a:pt x="293084" y="36856"/>
                  </a:lnTo>
                  <a:lnTo>
                    <a:pt x="245113" y="25656"/>
                  </a:lnTo>
                  <a:lnTo>
                    <a:pt x="196708" y="16459"/>
                  </a:lnTo>
                  <a:lnTo>
                    <a:pt x="147932" y="9280"/>
                  </a:lnTo>
                  <a:lnTo>
                    <a:pt x="98846" y="4134"/>
                  </a:lnTo>
                  <a:lnTo>
                    <a:pt x="49514" y="1036"/>
                  </a:lnTo>
                  <a:lnTo>
                    <a:pt x="0" y="0"/>
                  </a:lnTo>
                  <a:close/>
                </a:path>
              </a:pathLst>
            </a:custGeom>
            <a:solidFill>
              <a:srgbClr val="003E82"/>
            </a:solidFill>
            <a:ln>
              <a:noFill/>
            </a:ln>
          </p:spPr>
          <p:txBody>
            <a:bodyPr spcFirstLastPara="1" wrap="square" lIns="0" tIns="0" rIns="0" bIns="0" anchor="t" anchorCtr="0">
              <a:noAutofit/>
            </a:bodyPr>
            <a:lstStyle/>
            <a:p>
              <a:endParaRPr sz="1400"/>
            </a:p>
          </p:txBody>
        </p:sp>
        <p:sp>
          <p:nvSpPr>
            <p:cNvPr id="740" name="Google Shape;740;p18"/>
            <p:cNvSpPr/>
            <p:nvPr/>
          </p:nvSpPr>
          <p:spPr>
            <a:xfrm>
              <a:off x="7123566" y="1589684"/>
              <a:ext cx="524510" cy="1184275"/>
            </a:xfrm>
            <a:custGeom>
              <a:avLst/>
              <a:gdLst/>
              <a:ahLst/>
              <a:cxnLst/>
              <a:rect l="l" t="t" r="r" b="b"/>
              <a:pathLst>
                <a:path w="524509" h="1184275" extrusionOk="0">
                  <a:moveTo>
                    <a:pt x="0" y="0"/>
                  </a:moveTo>
                  <a:lnTo>
                    <a:pt x="49518" y="1036"/>
                  </a:lnTo>
                  <a:lnTo>
                    <a:pt x="98853" y="4134"/>
                  </a:lnTo>
                  <a:lnTo>
                    <a:pt x="147941" y="9280"/>
                  </a:lnTo>
                  <a:lnTo>
                    <a:pt x="196719" y="16459"/>
                  </a:lnTo>
                  <a:lnTo>
                    <a:pt x="245125" y="25657"/>
                  </a:lnTo>
                  <a:lnTo>
                    <a:pt x="293096" y="36858"/>
                  </a:lnTo>
                  <a:lnTo>
                    <a:pt x="340569" y="50049"/>
                  </a:lnTo>
                  <a:lnTo>
                    <a:pt x="387481" y="65214"/>
                  </a:lnTo>
                  <a:lnTo>
                    <a:pt x="433771" y="82338"/>
                  </a:lnTo>
                  <a:lnTo>
                    <a:pt x="479375" y="101408"/>
                  </a:lnTo>
                  <a:lnTo>
                    <a:pt x="524230" y="122409"/>
                  </a:lnTo>
                  <a:lnTo>
                    <a:pt x="0" y="1183700"/>
                  </a:lnTo>
                  <a:lnTo>
                    <a:pt x="0" y="0"/>
                  </a:lnTo>
                  <a:close/>
                </a:path>
              </a:pathLst>
            </a:custGeom>
            <a:noFill/>
            <a:ln w="9525" cap="flat" cmpd="sng">
              <a:solidFill>
                <a:srgbClr val="002A5E"/>
              </a:solidFill>
              <a:prstDash val="solid"/>
              <a:round/>
              <a:headEnd type="none" w="sm" len="sm"/>
              <a:tailEnd type="none" w="sm" len="sm"/>
            </a:ln>
          </p:spPr>
          <p:txBody>
            <a:bodyPr spcFirstLastPara="1" wrap="square" lIns="0" tIns="0" rIns="0" bIns="0" anchor="t" anchorCtr="0">
              <a:noAutofit/>
            </a:bodyPr>
            <a:lstStyle/>
            <a:p>
              <a:endParaRPr sz="1400"/>
            </a:p>
          </p:txBody>
        </p:sp>
        <p:sp>
          <p:nvSpPr>
            <p:cNvPr id="741" name="Google Shape;741;p18"/>
            <p:cNvSpPr/>
            <p:nvPr/>
          </p:nvSpPr>
          <p:spPr>
            <a:xfrm>
              <a:off x="7285913" y="1813610"/>
              <a:ext cx="1146175" cy="1061720"/>
            </a:xfrm>
            <a:custGeom>
              <a:avLst/>
              <a:gdLst/>
              <a:ahLst/>
              <a:cxnLst/>
              <a:rect l="l" t="t" r="r" b="b"/>
              <a:pathLst>
                <a:path w="1146175" h="1061720" extrusionOk="0">
                  <a:moveTo>
                    <a:pt x="524217" y="0"/>
                  </a:moveTo>
                  <a:lnTo>
                    <a:pt x="0" y="1061300"/>
                  </a:lnTo>
                  <a:lnTo>
                    <a:pt x="1146022" y="765022"/>
                  </a:lnTo>
                  <a:lnTo>
                    <a:pt x="1132762" y="717785"/>
                  </a:lnTo>
                  <a:lnTo>
                    <a:pt x="1117625" y="671330"/>
                  </a:lnTo>
                  <a:lnTo>
                    <a:pt x="1100647" y="625704"/>
                  </a:lnTo>
                  <a:lnTo>
                    <a:pt x="1081869" y="580955"/>
                  </a:lnTo>
                  <a:lnTo>
                    <a:pt x="1061328" y="537129"/>
                  </a:lnTo>
                  <a:lnTo>
                    <a:pt x="1039062" y="494274"/>
                  </a:lnTo>
                  <a:lnTo>
                    <a:pt x="1015110" y="452437"/>
                  </a:lnTo>
                  <a:lnTo>
                    <a:pt x="989510" y="411664"/>
                  </a:lnTo>
                  <a:lnTo>
                    <a:pt x="962301" y="372004"/>
                  </a:lnTo>
                  <a:lnTo>
                    <a:pt x="933521" y="333503"/>
                  </a:lnTo>
                  <a:lnTo>
                    <a:pt x="903208" y="296209"/>
                  </a:lnTo>
                  <a:lnTo>
                    <a:pt x="871401" y="260168"/>
                  </a:lnTo>
                  <a:lnTo>
                    <a:pt x="838138" y="225428"/>
                  </a:lnTo>
                  <a:lnTo>
                    <a:pt x="803457" y="192037"/>
                  </a:lnTo>
                  <a:lnTo>
                    <a:pt x="767397" y="160040"/>
                  </a:lnTo>
                  <a:lnTo>
                    <a:pt x="729996" y="129486"/>
                  </a:lnTo>
                  <a:lnTo>
                    <a:pt x="691292" y="100421"/>
                  </a:lnTo>
                  <a:lnTo>
                    <a:pt x="651324" y="72893"/>
                  </a:lnTo>
                  <a:lnTo>
                    <a:pt x="610130" y="46948"/>
                  </a:lnTo>
                  <a:lnTo>
                    <a:pt x="567748" y="22635"/>
                  </a:lnTo>
                  <a:lnTo>
                    <a:pt x="524217" y="0"/>
                  </a:lnTo>
                  <a:close/>
                </a:path>
              </a:pathLst>
            </a:custGeom>
            <a:solidFill>
              <a:srgbClr val="ED7D31"/>
            </a:solidFill>
            <a:ln>
              <a:noFill/>
            </a:ln>
          </p:spPr>
          <p:txBody>
            <a:bodyPr spcFirstLastPara="1" wrap="square" lIns="0" tIns="0" rIns="0" bIns="0" anchor="t" anchorCtr="0">
              <a:noAutofit/>
            </a:bodyPr>
            <a:lstStyle/>
            <a:p>
              <a:endParaRPr sz="1400"/>
            </a:p>
          </p:txBody>
        </p:sp>
        <p:sp>
          <p:nvSpPr>
            <p:cNvPr id="742" name="Google Shape;742;p18"/>
            <p:cNvSpPr/>
            <p:nvPr/>
          </p:nvSpPr>
          <p:spPr>
            <a:xfrm>
              <a:off x="7285910" y="1813617"/>
              <a:ext cx="1146175" cy="1061720"/>
            </a:xfrm>
            <a:custGeom>
              <a:avLst/>
              <a:gdLst/>
              <a:ahLst/>
              <a:cxnLst/>
              <a:rect l="l" t="t" r="r" b="b"/>
              <a:pathLst>
                <a:path w="1146175" h="1061720" extrusionOk="0">
                  <a:moveTo>
                    <a:pt x="524220" y="0"/>
                  </a:moveTo>
                  <a:lnTo>
                    <a:pt x="567751" y="22634"/>
                  </a:lnTo>
                  <a:lnTo>
                    <a:pt x="610132" y="46946"/>
                  </a:lnTo>
                  <a:lnTo>
                    <a:pt x="651326" y="72890"/>
                  </a:lnTo>
                  <a:lnTo>
                    <a:pt x="691294" y="100417"/>
                  </a:lnTo>
                  <a:lnTo>
                    <a:pt x="729998" y="129481"/>
                  </a:lnTo>
                  <a:lnTo>
                    <a:pt x="767399" y="160035"/>
                  </a:lnTo>
                  <a:lnTo>
                    <a:pt x="803459" y="192031"/>
                  </a:lnTo>
                  <a:lnTo>
                    <a:pt x="838139" y="225422"/>
                  </a:lnTo>
                  <a:lnTo>
                    <a:pt x="871402" y="260162"/>
                  </a:lnTo>
                  <a:lnTo>
                    <a:pt x="903209" y="296202"/>
                  </a:lnTo>
                  <a:lnTo>
                    <a:pt x="933522" y="333496"/>
                  </a:lnTo>
                  <a:lnTo>
                    <a:pt x="962302" y="371996"/>
                  </a:lnTo>
                  <a:lnTo>
                    <a:pt x="989511" y="411656"/>
                  </a:lnTo>
                  <a:lnTo>
                    <a:pt x="1015111" y="452429"/>
                  </a:lnTo>
                  <a:lnTo>
                    <a:pt x="1039063" y="494266"/>
                  </a:lnTo>
                  <a:lnTo>
                    <a:pt x="1061330" y="537122"/>
                  </a:lnTo>
                  <a:lnTo>
                    <a:pt x="1081872" y="580948"/>
                  </a:lnTo>
                  <a:lnTo>
                    <a:pt x="1100651" y="625697"/>
                  </a:lnTo>
                  <a:lnTo>
                    <a:pt x="1117629" y="671324"/>
                  </a:lnTo>
                  <a:lnTo>
                    <a:pt x="1132769" y="717779"/>
                  </a:lnTo>
                  <a:lnTo>
                    <a:pt x="1146030" y="765017"/>
                  </a:lnTo>
                  <a:lnTo>
                    <a:pt x="0" y="1061291"/>
                  </a:lnTo>
                  <a:lnTo>
                    <a:pt x="524220" y="0"/>
                  </a:lnTo>
                  <a:close/>
                </a:path>
              </a:pathLst>
            </a:custGeom>
            <a:noFill/>
            <a:ln w="9525" cap="flat" cmpd="sng">
              <a:solidFill>
                <a:srgbClr val="AE571D"/>
              </a:solidFill>
              <a:prstDash val="solid"/>
              <a:round/>
              <a:headEnd type="none" w="sm" len="sm"/>
              <a:tailEnd type="none" w="sm" len="sm"/>
            </a:ln>
          </p:spPr>
          <p:txBody>
            <a:bodyPr spcFirstLastPara="1" wrap="square" lIns="0" tIns="0" rIns="0" bIns="0" anchor="t" anchorCtr="0">
              <a:noAutofit/>
            </a:bodyPr>
            <a:lstStyle/>
            <a:p>
              <a:endParaRPr sz="1400"/>
            </a:p>
          </p:txBody>
        </p:sp>
        <p:sp>
          <p:nvSpPr>
            <p:cNvPr id="743" name="Google Shape;743;p18"/>
            <p:cNvSpPr/>
            <p:nvPr/>
          </p:nvSpPr>
          <p:spPr>
            <a:xfrm>
              <a:off x="7342047" y="2842145"/>
              <a:ext cx="1184275" cy="1127760"/>
            </a:xfrm>
            <a:custGeom>
              <a:avLst/>
              <a:gdLst/>
              <a:ahLst/>
              <a:cxnLst/>
              <a:rect l="l" t="t" r="r" b="b"/>
              <a:pathLst>
                <a:path w="1184275" h="1127760" extrusionOk="0">
                  <a:moveTo>
                    <a:pt x="1146022" y="0"/>
                  </a:moveTo>
                  <a:lnTo>
                    <a:pt x="0" y="296278"/>
                  </a:lnTo>
                  <a:lnTo>
                    <a:pt x="842772" y="1127467"/>
                  </a:lnTo>
                  <a:lnTo>
                    <a:pt x="876993" y="1091282"/>
                  </a:lnTo>
                  <a:lnTo>
                    <a:pt x="909499" y="1053893"/>
                  </a:lnTo>
                  <a:lnTo>
                    <a:pt x="940271" y="1015359"/>
                  </a:lnTo>
                  <a:lnTo>
                    <a:pt x="969294" y="975740"/>
                  </a:lnTo>
                  <a:lnTo>
                    <a:pt x="996551" y="935098"/>
                  </a:lnTo>
                  <a:lnTo>
                    <a:pt x="1022028" y="893492"/>
                  </a:lnTo>
                  <a:lnTo>
                    <a:pt x="1045706" y="850983"/>
                  </a:lnTo>
                  <a:lnTo>
                    <a:pt x="1067570" y="807630"/>
                  </a:lnTo>
                  <a:lnTo>
                    <a:pt x="1087604" y="763495"/>
                  </a:lnTo>
                  <a:lnTo>
                    <a:pt x="1105792" y="718637"/>
                  </a:lnTo>
                  <a:lnTo>
                    <a:pt x="1122117" y="673116"/>
                  </a:lnTo>
                  <a:lnTo>
                    <a:pt x="1136564" y="626993"/>
                  </a:lnTo>
                  <a:lnTo>
                    <a:pt x="1149115" y="580328"/>
                  </a:lnTo>
                  <a:lnTo>
                    <a:pt x="1159755" y="533181"/>
                  </a:lnTo>
                  <a:lnTo>
                    <a:pt x="1168468" y="485613"/>
                  </a:lnTo>
                  <a:lnTo>
                    <a:pt x="1175237" y="437683"/>
                  </a:lnTo>
                  <a:lnTo>
                    <a:pt x="1180046" y="389452"/>
                  </a:lnTo>
                  <a:lnTo>
                    <a:pt x="1182880" y="340981"/>
                  </a:lnTo>
                  <a:lnTo>
                    <a:pt x="1183721" y="292329"/>
                  </a:lnTo>
                  <a:lnTo>
                    <a:pt x="1182553" y="243557"/>
                  </a:lnTo>
                  <a:lnTo>
                    <a:pt x="1179361" y="194724"/>
                  </a:lnTo>
                  <a:lnTo>
                    <a:pt x="1174128" y="145892"/>
                  </a:lnTo>
                  <a:lnTo>
                    <a:pt x="1166838" y="97121"/>
                  </a:lnTo>
                  <a:lnTo>
                    <a:pt x="1157475" y="48470"/>
                  </a:lnTo>
                  <a:lnTo>
                    <a:pt x="1146022" y="0"/>
                  </a:lnTo>
                  <a:close/>
                </a:path>
              </a:pathLst>
            </a:custGeom>
            <a:solidFill>
              <a:srgbClr val="A5A5A5"/>
            </a:solidFill>
            <a:ln>
              <a:noFill/>
            </a:ln>
          </p:spPr>
          <p:txBody>
            <a:bodyPr spcFirstLastPara="1" wrap="square" lIns="0" tIns="0" rIns="0" bIns="0" anchor="t" anchorCtr="0">
              <a:noAutofit/>
            </a:bodyPr>
            <a:lstStyle/>
            <a:p>
              <a:endParaRPr sz="1400"/>
            </a:p>
          </p:txBody>
        </p:sp>
        <p:sp>
          <p:nvSpPr>
            <p:cNvPr id="744" name="Google Shape;744;p18"/>
            <p:cNvSpPr/>
            <p:nvPr/>
          </p:nvSpPr>
          <p:spPr>
            <a:xfrm>
              <a:off x="7342044" y="2842146"/>
              <a:ext cx="1184275" cy="1127760"/>
            </a:xfrm>
            <a:custGeom>
              <a:avLst/>
              <a:gdLst/>
              <a:ahLst/>
              <a:cxnLst/>
              <a:rect l="l" t="t" r="r" b="b"/>
              <a:pathLst>
                <a:path w="1184275" h="1127760" extrusionOk="0">
                  <a:moveTo>
                    <a:pt x="1146030" y="0"/>
                  </a:moveTo>
                  <a:lnTo>
                    <a:pt x="1157483" y="48470"/>
                  </a:lnTo>
                  <a:lnTo>
                    <a:pt x="1166846" y="97122"/>
                  </a:lnTo>
                  <a:lnTo>
                    <a:pt x="1174136" y="145895"/>
                  </a:lnTo>
                  <a:lnTo>
                    <a:pt x="1179369" y="194727"/>
                  </a:lnTo>
                  <a:lnTo>
                    <a:pt x="1182561" y="243560"/>
                  </a:lnTo>
                  <a:lnTo>
                    <a:pt x="1183728" y="292332"/>
                  </a:lnTo>
                  <a:lnTo>
                    <a:pt x="1182887" y="340985"/>
                  </a:lnTo>
                  <a:lnTo>
                    <a:pt x="1180054" y="389456"/>
                  </a:lnTo>
                  <a:lnTo>
                    <a:pt x="1175245" y="437687"/>
                  </a:lnTo>
                  <a:lnTo>
                    <a:pt x="1168476" y="485617"/>
                  </a:lnTo>
                  <a:lnTo>
                    <a:pt x="1159763" y="533185"/>
                  </a:lnTo>
                  <a:lnTo>
                    <a:pt x="1149123" y="580332"/>
                  </a:lnTo>
                  <a:lnTo>
                    <a:pt x="1136572" y="626997"/>
                  </a:lnTo>
                  <a:lnTo>
                    <a:pt x="1122125" y="673120"/>
                  </a:lnTo>
                  <a:lnTo>
                    <a:pt x="1105800" y="718641"/>
                  </a:lnTo>
                  <a:lnTo>
                    <a:pt x="1087612" y="763499"/>
                  </a:lnTo>
                  <a:lnTo>
                    <a:pt x="1067578" y="807635"/>
                  </a:lnTo>
                  <a:lnTo>
                    <a:pt x="1045714" y="850987"/>
                  </a:lnTo>
                  <a:lnTo>
                    <a:pt x="1022036" y="893497"/>
                  </a:lnTo>
                  <a:lnTo>
                    <a:pt x="996560" y="935103"/>
                  </a:lnTo>
                  <a:lnTo>
                    <a:pt x="969302" y="975745"/>
                  </a:lnTo>
                  <a:lnTo>
                    <a:pt x="940279" y="1015364"/>
                  </a:lnTo>
                  <a:lnTo>
                    <a:pt x="909507" y="1053898"/>
                  </a:lnTo>
                  <a:lnTo>
                    <a:pt x="877002" y="1091289"/>
                  </a:lnTo>
                  <a:lnTo>
                    <a:pt x="842780" y="1127474"/>
                  </a:lnTo>
                  <a:lnTo>
                    <a:pt x="0" y="296274"/>
                  </a:lnTo>
                  <a:lnTo>
                    <a:pt x="1146030" y="0"/>
                  </a:lnTo>
                  <a:close/>
                </a:path>
              </a:pathLst>
            </a:custGeom>
            <a:noFill/>
            <a:ln w="9525" cap="flat" cmpd="sng">
              <a:solidFill>
                <a:srgbClr val="757575"/>
              </a:solidFill>
              <a:prstDash val="solid"/>
              <a:round/>
              <a:headEnd type="none" w="sm" len="sm"/>
              <a:tailEnd type="none" w="sm" len="sm"/>
            </a:ln>
          </p:spPr>
          <p:txBody>
            <a:bodyPr spcFirstLastPara="1" wrap="square" lIns="0" tIns="0" rIns="0" bIns="0" anchor="t" anchorCtr="0">
              <a:noAutofit/>
            </a:bodyPr>
            <a:lstStyle/>
            <a:p>
              <a:endParaRPr sz="1400"/>
            </a:p>
          </p:txBody>
        </p:sp>
        <p:sp>
          <p:nvSpPr>
            <p:cNvPr id="745" name="Google Shape;745;p18"/>
            <p:cNvSpPr/>
            <p:nvPr/>
          </p:nvSpPr>
          <p:spPr>
            <a:xfrm>
              <a:off x="5669501" y="2483370"/>
              <a:ext cx="2026920" cy="1977389"/>
            </a:xfrm>
            <a:custGeom>
              <a:avLst/>
              <a:gdLst/>
              <a:ahLst/>
              <a:cxnLst/>
              <a:rect l="l" t="t" r="r" b="b"/>
              <a:pathLst>
                <a:path w="2026920" h="1977389" extrusionOk="0">
                  <a:moveTo>
                    <a:pt x="305188" y="0"/>
                  </a:moveTo>
                  <a:lnTo>
                    <a:pt x="273402" y="36652"/>
                  </a:lnTo>
                  <a:lnTo>
                    <a:pt x="243373" y="74242"/>
                  </a:lnTo>
                  <a:lnTo>
                    <a:pt x="215098" y="112715"/>
                  </a:lnTo>
                  <a:lnTo>
                    <a:pt x="188575" y="152017"/>
                  </a:lnTo>
                  <a:lnTo>
                    <a:pt x="163803" y="192097"/>
                  </a:lnTo>
                  <a:lnTo>
                    <a:pt x="140781" y="232900"/>
                  </a:lnTo>
                  <a:lnTo>
                    <a:pt x="119507" y="274373"/>
                  </a:lnTo>
                  <a:lnTo>
                    <a:pt x="99980" y="316462"/>
                  </a:lnTo>
                  <a:lnTo>
                    <a:pt x="82197" y="359115"/>
                  </a:lnTo>
                  <a:lnTo>
                    <a:pt x="66157" y="402278"/>
                  </a:lnTo>
                  <a:lnTo>
                    <a:pt x="51860" y="445898"/>
                  </a:lnTo>
                  <a:lnTo>
                    <a:pt x="39302" y="489921"/>
                  </a:lnTo>
                  <a:lnTo>
                    <a:pt x="28484" y="534294"/>
                  </a:lnTo>
                  <a:lnTo>
                    <a:pt x="19402" y="578964"/>
                  </a:lnTo>
                  <a:lnTo>
                    <a:pt x="12057" y="623877"/>
                  </a:lnTo>
                  <a:lnTo>
                    <a:pt x="6445" y="668981"/>
                  </a:lnTo>
                  <a:lnTo>
                    <a:pt x="2566" y="714221"/>
                  </a:lnTo>
                  <a:lnTo>
                    <a:pt x="418" y="759544"/>
                  </a:lnTo>
                  <a:lnTo>
                    <a:pt x="0" y="804898"/>
                  </a:lnTo>
                  <a:lnTo>
                    <a:pt x="1309" y="850229"/>
                  </a:lnTo>
                  <a:lnTo>
                    <a:pt x="4345" y="895482"/>
                  </a:lnTo>
                  <a:lnTo>
                    <a:pt x="9106" y="940606"/>
                  </a:lnTo>
                  <a:lnTo>
                    <a:pt x="15590" y="985547"/>
                  </a:lnTo>
                  <a:lnTo>
                    <a:pt x="23796" y="1030251"/>
                  </a:lnTo>
                  <a:lnTo>
                    <a:pt x="33722" y="1074666"/>
                  </a:lnTo>
                  <a:lnTo>
                    <a:pt x="45367" y="1118737"/>
                  </a:lnTo>
                  <a:lnTo>
                    <a:pt x="58729" y="1162411"/>
                  </a:lnTo>
                  <a:lnTo>
                    <a:pt x="73807" y="1205636"/>
                  </a:lnTo>
                  <a:lnTo>
                    <a:pt x="90599" y="1248358"/>
                  </a:lnTo>
                  <a:lnTo>
                    <a:pt x="109104" y="1290523"/>
                  </a:lnTo>
                  <a:lnTo>
                    <a:pt x="129319" y="1332078"/>
                  </a:lnTo>
                  <a:lnTo>
                    <a:pt x="151244" y="1372970"/>
                  </a:lnTo>
                  <a:lnTo>
                    <a:pt x="174878" y="1413146"/>
                  </a:lnTo>
                  <a:lnTo>
                    <a:pt x="200217" y="1452551"/>
                  </a:lnTo>
                  <a:lnTo>
                    <a:pt x="227261" y="1491134"/>
                  </a:lnTo>
                  <a:lnTo>
                    <a:pt x="256009" y="1528840"/>
                  </a:lnTo>
                  <a:lnTo>
                    <a:pt x="286459" y="1565616"/>
                  </a:lnTo>
                  <a:lnTo>
                    <a:pt x="318608" y="1601409"/>
                  </a:lnTo>
                  <a:lnTo>
                    <a:pt x="352457" y="1636166"/>
                  </a:lnTo>
                  <a:lnTo>
                    <a:pt x="387890" y="1669725"/>
                  </a:lnTo>
                  <a:lnTo>
                    <a:pt x="424333" y="1701543"/>
                  </a:lnTo>
                  <a:lnTo>
                    <a:pt x="461734" y="1731621"/>
                  </a:lnTo>
                  <a:lnTo>
                    <a:pt x="500039" y="1759959"/>
                  </a:lnTo>
                  <a:lnTo>
                    <a:pt x="539193" y="1786558"/>
                  </a:lnTo>
                  <a:lnTo>
                    <a:pt x="579143" y="1811418"/>
                  </a:lnTo>
                  <a:lnTo>
                    <a:pt x="619835" y="1834539"/>
                  </a:lnTo>
                  <a:lnTo>
                    <a:pt x="661215" y="1855922"/>
                  </a:lnTo>
                  <a:lnTo>
                    <a:pt x="703229" y="1875567"/>
                  </a:lnTo>
                  <a:lnTo>
                    <a:pt x="745823" y="1893474"/>
                  </a:lnTo>
                  <a:lnTo>
                    <a:pt x="788944" y="1909645"/>
                  </a:lnTo>
                  <a:lnTo>
                    <a:pt x="832537" y="1924078"/>
                  </a:lnTo>
                  <a:lnTo>
                    <a:pt x="876550" y="1936775"/>
                  </a:lnTo>
                  <a:lnTo>
                    <a:pt x="920927" y="1947737"/>
                  </a:lnTo>
                  <a:lnTo>
                    <a:pt x="965616" y="1956962"/>
                  </a:lnTo>
                  <a:lnTo>
                    <a:pt x="1010561" y="1964452"/>
                  </a:lnTo>
                  <a:lnTo>
                    <a:pt x="1055710" y="1970207"/>
                  </a:lnTo>
                  <a:lnTo>
                    <a:pt x="1101009" y="1974228"/>
                  </a:lnTo>
                  <a:lnTo>
                    <a:pt x="1146403" y="1976515"/>
                  </a:lnTo>
                  <a:lnTo>
                    <a:pt x="1191840" y="1977067"/>
                  </a:lnTo>
                  <a:lnTo>
                    <a:pt x="1237264" y="1975886"/>
                  </a:lnTo>
                  <a:lnTo>
                    <a:pt x="1282622" y="1972973"/>
                  </a:lnTo>
                  <a:lnTo>
                    <a:pt x="1327861" y="1968326"/>
                  </a:lnTo>
                  <a:lnTo>
                    <a:pt x="1372926" y="1961947"/>
                  </a:lnTo>
                  <a:lnTo>
                    <a:pt x="1417764" y="1953837"/>
                  </a:lnTo>
                  <a:lnTo>
                    <a:pt x="1462321" y="1943994"/>
                  </a:lnTo>
                  <a:lnTo>
                    <a:pt x="1506543" y="1932421"/>
                  </a:lnTo>
                  <a:lnTo>
                    <a:pt x="1550375" y="1919117"/>
                  </a:lnTo>
                  <a:lnTo>
                    <a:pt x="1593765" y="1904082"/>
                  </a:lnTo>
                  <a:lnTo>
                    <a:pt x="1636659" y="1887317"/>
                  </a:lnTo>
                  <a:lnTo>
                    <a:pt x="1679001" y="1868822"/>
                  </a:lnTo>
                  <a:lnTo>
                    <a:pt x="1720740" y="1848598"/>
                  </a:lnTo>
                  <a:lnTo>
                    <a:pt x="1761820" y="1826646"/>
                  </a:lnTo>
                  <a:lnTo>
                    <a:pt x="1802189" y="1802964"/>
                  </a:lnTo>
                  <a:lnTo>
                    <a:pt x="1841791" y="1777555"/>
                  </a:lnTo>
                  <a:lnTo>
                    <a:pt x="1880574" y="1750417"/>
                  </a:lnTo>
                  <a:lnTo>
                    <a:pt x="1918483" y="1721552"/>
                  </a:lnTo>
                  <a:lnTo>
                    <a:pt x="1955465" y="1690960"/>
                  </a:lnTo>
                  <a:lnTo>
                    <a:pt x="1991466" y="1658641"/>
                  </a:lnTo>
                  <a:lnTo>
                    <a:pt x="2026431" y="1624596"/>
                  </a:lnTo>
                  <a:lnTo>
                    <a:pt x="1183647" y="793394"/>
                  </a:lnTo>
                  <a:lnTo>
                    <a:pt x="305188" y="0"/>
                  </a:lnTo>
                  <a:close/>
                </a:path>
              </a:pathLst>
            </a:custGeom>
            <a:solidFill>
              <a:srgbClr val="FFC000"/>
            </a:solidFill>
            <a:ln>
              <a:noFill/>
            </a:ln>
          </p:spPr>
          <p:txBody>
            <a:bodyPr spcFirstLastPara="1" wrap="square" lIns="0" tIns="0" rIns="0" bIns="0" anchor="t" anchorCtr="0">
              <a:noAutofit/>
            </a:bodyPr>
            <a:lstStyle/>
            <a:p>
              <a:endParaRPr sz="1400"/>
            </a:p>
          </p:txBody>
        </p:sp>
        <p:sp>
          <p:nvSpPr>
            <p:cNvPr id="746" name="Google Shape;746;p18"/>
            <p:cNvSpPr/>
            <p:nvPr/>
          </p:nvSpPr>
          <p:spPr>
            <a:xfrm>
              <a:off x="5669500" y="2483377"/>
              <a:ext cx="2026920" cy="1977389"/>
            </a:xfrm>
            <a:custGeom>
              <a:avLst/>
              <a:gdLst/>
              <a:ahLst/>
              <a:cxnLst/>
              <a:rect l="l" t="t" r="r" b="b"/>
              <a:pathLst>
                <a:path w="2026920" h="1977389" extrusionOk="0">
                  <a:moveTo>
                    <a:pt x="2026426" y="1624584"/>
                  </a:moveTo>
                  <a:lnTo>
                    <a:pt x="1991461" y="1658630"/>
                  </a:lnTo>
                  <a:lnTo>
                    <a:pt x="1955460" y="1690949"/>
                  </a:lnTo>
                  <a:lnTo>
                    <a:pt x="1918479" y="1721542"/>
                  </a:lnTo>
                  <a:lnTo>
                    <a:pt x="1880570" y="1750407"/>
                  </a:lnTo>
                  <a:lnTo>
                    <a:pt x="1841787" y="1777545"/>
                  </a:lnTo>
                  <a:lnTo>
                    <a:pt x="1802185" y="1802955"/>
                  </a:lnTo>
                  <a:lnTo>
                    <a:pt x="1761817" y="1826637"/>
                  </a:lnTo>
                  <a:lnTo>
                    <a:pt x="1720736" y="1848590"/>
                  </a:lnTo>
                  <a:lnTo>
                    <a:pt x="1678998" y="1868815"/>
                  </a:lnTo>
                  <a:lnTo>
                    <a:pt x="1636655" y="1887310"/>
                  </a:lnTo>
                  <a:lnTo>
                    <a:pt x="1593762" y="1904075"/>
                  </a:lnTo>
                  <a:lnTo>
                    <a:pt x="1550372" y="1919110"/>
                  </a:lnTo>
                  <a:lnTo>
                    <a:pt x="1506539" y="1932414"/>
                  </a:lnTo>
                  <a:lnTo>
                    <a:pt x="1462317" y="1943988"/>
                  </a:lnTo>
                  <a:lnTo>
                    <a:pt x="1417760" y="1953831"/>
                  </a:lnTo>
                  <a:lnTo>
                    <a:pt x="1372922" y="1961942"/>
                  </a:lnTo>
                  <a:lnTo>
                    <a:pt x="1327857" y="1968321"/>
                  </a:lnTo>
                  <a:lnTo>
                    <a:pt x="1282618" y="1972967"/>
                  </a:lnTo>
                  <a:lnTo>
                    <a:pt x="1237259" y="1975881"/>
                  </a:lnTo>
                  <a:lnTo>
                    <a:pt x="1191835" y="1977062"/>
                  </a:lnTo>
                  <a:lnTo>
                    <a:pt x="1146398" y="1976510"/>
                  </a:lnTo>
                  <a:lnTo>
                    <a:pt x="1101004" y="1974223"/>
                  </a:lnTo>
                  <a:lnTo>
                    <a:pt x="1055705" y="1970203"/>
                  </a:lnTo>
                  <a:lnTo>
                    <a:pt x="1010556" y="1964448"/>
                  </a:lnTo>
                  <a:lnTo>
                    <a:pt x="965610" y="1956958"/>
                  </a:lnTo>
                  <a:lnTo>
                    <a:pt x="920921" y="1947732"/>
                  </a:lnTo>
                  <a:lnTo>
                    <a:pt x="876544" y="1936771"/>
                  </a:lnTo>
                  <a:lnTo>
                    <a:pt x="832531" y="1924074"/>
                  </a:lnTo>
                  <a:lnTo>
                    <a:pt x="788938" y="1909641"/>
                  </a:lnTo>
                  <a:lnTo>
                    <a:pt x="745817" y="1893471"/>
                  </a:lnTo>
                  <a:lnTo>
                    <a:pt x="703222" y="1875563"/>
                  </a:lnTo>
                  <a:lnTo>
                    <a:pt x="661208" y="1855919"/>
                  </a:lnTo>
                  <a:lnTo>
                    <a:pt x="619828" y="1834536"/>
                  </a:lnTo>
                  <a:lnTo>
                    <a:pt x="579137" y="1811415"/>
                  </a:lnTo>
                  <a:lnTo>
                    <a:pt x="539187" y="1786555"/>
                  </a:lnTo>
                  <a:lnTo>
                    <a:pt x="500033" y="1759957"/>
                  </a:lnTo>
                  <a:lnTo>
                    <a:pt x="461728" y="1731619"/>
                  </a:lnTo>
                  <a:lnTo>
                    <a:pt x="424328" y="1701541"/>
                  </a:lnTo>
                  <a:lnTo>
                    <a:pt x="387884" y="1669723"/>
                  </a:lnTo>
                  <a:lnTo>
                    <a:pt x="352452" y="1636164"/>
                  </a:lnTo>
                  <a:lnTo>
                    <a:pt x="318604" y="1601408"/>
                  </a:lnTo>
                  <a:lnTo>
                    <a:pt x="286454" y="1565614"/>
                  </a:lnTo>
                  <a:lnTo>
                    <a:pt x="256005" y="1528838"/>
                  </a:lnTo>
                  <a:lnTo>
                    <a:pt x="227258" y="1491132"/>
                  </a:lnTo>
                  <a:lnTo>
                    <a:pt x="200214" y="1452549"/>
                  </a:lnTo>
                  <a:lnTo>
                    <a:pt x="174875" y="1413143"/>
                  </a:lnTo>
                  <a:lnTo>
                    <a:pt x="151242" y="1372967"/>
                  </a:lnTo>
                  <a:lnTo>
                    <a:pt x="129317" y="1332075"/>
                  </a:lnTo>
                  <a:lnTo>
                    <a:pt x="109102" y="1290520"/>
                  </a:lnTo>
                  <a:lnTo>
                    <a:pt x="90598" y="1248355"/>
                  </a:lnTo>
                  <a:lnTo>
                    <a:pt x="73806" y="1205633"/>
                  </a:lnTo>
                  <a:lnTo>
                    <a:pt x="58728" y="1162408"/>
                  </a:lnTo>
                  <a:lnTo>
                    <a:pt x="45366" y="1118733"/>
                  </a:lnTo>
                  <a:lnTo>
                    <a:pt x="33722" y="1074662"/>
                  </a:lnTo>
                  <a:lnTo>
                    <a:pt x="23795" y="1030248"/>
                  </a:lnTo>
                  <a:lnTo>
                    <a:pt x="15590" y="985543"/>
                  </a:lnTo>
                  <a:lnTo>
                    <a:pt x="9106" y="940602"/>
                  </a:lnTo>
                  <a:lnTo>
                    <a:pt x="4345" y="895478"/>
                  </a:lnTo>
                  <a:lnTo>
                    <a:pt x="1309" y="850224"/>
                  </a:lnTo>
                  <a:lnTo>
                    <a:pt x="0" y="804894"/>
                  </a:lnTo>
                  <a:lnTo>
                    <a:pt x="418" y="759540"/>
                  </a:lnTo>
                  <a:lnTo>
                    <a:pt x="2566" y="714217"/>
                  </a:lnTo>
                  <a:lnTo>
                    <a:pt x="6445" y="668976"/>
                  </a:lnTo>
                  <a:lnTo>
                    <a:pt x="12057" y="623873"/>
                  </a:lnTo>
                  <a:lnTo>
                    <a:pt x="19403" y="578960"/>
                  </a:lnTo>
                  <a:lnTo>
                    <a:pt x="28484" y="534290"/>
                  </a:lnTo>
                  <a:lnTo>
                    <a:pt x="39303" y="489917"/>
                  </a:lnTo>
                  <a:lnTo>
                    <a:pt x="51860" y="445894"/>
                  </a:lnTo>
                  <a:lnTo>
                    <a:pt x="66158" y="402274"/>
                  </a:lnTo>
                  <a:lnTo>
                    <a:pt x="82197" y="359112"/>
                  </a:lnTo>
                  <a:lnTo>
                    <a:pt x="99980" y="316459"/>
                  </a:lnTo>
                  <a:lnTo>
                    <a:pt x="119508" y="274370"/>
                  </a:lnTo>
                  <a:lnTo>
                    <a:pt x="140782" y="232897"/>
                  </a:lnTo>
                  <a:lnTo>
                    <a:pt x="163804" y="192095"/>
                  </a:lnTo>
                  <a:lnTo>
                    <a:pt x="188576" y="152015"/>
                  </a:lnTo>
                  <a:lnTo>
                    <a:pt x="215099" y="112713"/>
                  </a:lnTo>
                  <a:lnTo>
                    <a:pt x="243374" y="74241"/>
                  </a:lnTo>
                  <a:lnTo>
                    <a:pt x="273403" y="36652"/>
                  </a:lnTo>
                  <a:lnTo>
                    <a:pt x="305189" y="0"/>
                  </a:lnTo>
                  <a:lnTo>
                    <a:pt x="1183645" y="793384"/>
                  </a:lnTo>
                  <a:lnTo>
                    <a:pt x="2026426" y="1624584"/>
                  </a:lnTo>
                  <a:close/>
                </a:path>
              </a:pathLst>
            </a:custGeom>
            <a:noFill/>
            <a:ln w="9525" cap="flat" cmpd="sng">
              <a:solidFill>
                <a:srgbClr val="BC8B00"/>
              </a:solidFill>
              <a:prstDash val="solid"/>
              <a:round/>
              <a:headEnd type="none" w="sm" len="sm"/>
              <a:tailEnd type="none" w="sm" len="sm"/>
            </a:ln>
          </p:spPr>
          <p:txBody>
            <a:bodyPr spcFirstLastPara="1" wrap="square" lIns="0" tIns="0" rIns="0" bIns="0" anchor="t" anchorCtr="0">
              <a:noAutofit/>
            </a:bodyPr>
            <a:lstStyle/>
            <a:p>
              <a:endParaRPr sz="1400"/>
            </a:p>
          </p:txBody>
        </p:sp>
        <p:sp>
          <p:nvSpPr>
            <p:cNvPr id="747" name="Google Shape;747;p18"/>
            <p:cNvSpPr/>
            <p:nvPr/>
          </p:nvSpPr>
          <p:spPr>
            <a:xfrm>
              <a:off x="6057658" y="1607426"/>
              <a:ext cx="878840" cy="1184275"/>
            </a:xfrm>
            <a:custGeom>
              <a:avLst/>
              <a:gdLst/>
              <a:ahLst/>
              <a:cxnLst/>
              <a:rect l="l" t="t" r="r" b="b"/>
              <a:pathLst>
                <a:path w="878840" h="1184275" extrusionOk="0">
                  <a:moveTo>
                    <a:pt x="878458" y="0"/>
                  </a:moveTo>
                  <a:lnTo>
                    <a:pt x="828359" y="1059"/>
                  </a:lnTo>
                  <a:lnTo>
                    <a:pt x="778553" y="4219"/>
                  </a:lnTo>
                  <a:lnTo>
                    <a:pt x="729102" y="9454"/>
                  </a:lnTo>
                  <a:lnTo>
                    <a:pt x="680063" y="16737"/>
                  </a:lnTo>
                  <a:lnTo>
                    <a:pt x="631496" y="26042"/>
                  </a:lnTo>
                  <a:lnTo>
                    <a:pt x="583461" y="37342"/>
                  </a:lnTo>
                  <a:lnTo>
                    <a:pt x="536017" y="50611"/>
                  </a:lnTo>
                  <a:lnTo>
                    <a:pt x="489224" y="65824"/>
                  </a:lnTo>
                  <a:lnTo>
                    <a:pt x="443139" y="82952"/>
                  </a:lnTo>
                  <a:lnTo>
                    <a:pt x="397824" y="101971"/>
                  </a:lnTo>
                  <a:lnTo>
                    <a:pt x="353336" y="122853"/>
                  </a:lnTo>
                  <a:lnTo>
                    <a:pt x="309736" y="145573"/>
                  </a:lnTo>
                  <a:lnTo>
                    <a:pt x="267083" y="170103"/>
                  </a:lnTo>
                  <a:lnTo>
                    <a:pt x="225436" y="196419"/>
                  </a:lnTo>
                  <a:lnTo>
                    <a:pt x="184854" y="224492"/>
                  </a:lnTo>
                  <a:lnTo>
                    <a:pt x="145397" y="254297"/>
                  </a:lnTo>
                  <a:lnTo>
                    <a:pt x="107123" y="285808"/>
                  </a:lnTo>
                  <a:lnTo>
                    <a:pt x="70093" y="318997"/>
                  </a:lnTo>
                  <a:lnTo>
                    <a:pt x="34365" y="353840"/>
                  </a:lnTo>
                  <a:lnTo>
                    <a:pt x="0" y="390309"/>
                  </a:lnTo>
                  <a:lnTo>
                    <a:pt x="878458" y="1183703"/>
                  </a:lnTo>
                  <a:lnTo>
                    <a:pt x="878458" y="0"/>
                  </a:lnTo>
                  <a:close/>
                </a:path>
              </a:pathLst>
            </a:custGeom>
            <a:solidFill>
              <a:srgbClr val="5B9BD5"/>
            </a:solidFill>
            <a:ln>
              <a:noFill/>
            </a:ln>
          </p:spPr>
          <p:txBody>
            <a:bodyPr spcFirstLastPara="1" wrap="square" lIns="0" tIns="0" rIns="0" bIns="0" anchor="t" anchorCtr="0">
              <a:noAutofit/>
            </a:bodyPr>
            <a:lstStyle/>
            <a:p>
              <a:endParaRPr sz="1400"/>
            </a:p>
          </p:txBody>
        </p:sp>
        <p:sp>
          <p:nvSpPr>
            <p:cNvPr id="748" name="Google Shape;748;p18"/>
            <p:cNvSpPr/>
            <p:nvPr/>
          </p:nvSpPr>
          <p:spPr>
            <a:xfrm>
              <a:off x="6057658" y="1607426"/>
              <a:ext cx="878840" cy="1184275"/>
            </a:xfrm>
            <a:custGeom>
              <a:avLst/>
              <a:gdLst/>
              <a:ahLst/>
              <a:cxnLst/>
              <a:rect l="l" t="t" r="r" b="b"/>
              <a:pathLst>
                <a:path w="878840" h="1184275" extrusionOk="0">
                  <a:moveTo>
                    <a:pt x="0" y="390317"/>
                  </a:moveTo>
                  <a:lnTo>
                    <a:pt x="34365" y="353846"/>
                  </a:lnTo>
                  <a:lnTo>
                    <a:pt x="70093" y="319002"/>
                  </a:lnTo>
                  <a:lnTo>
                    <a:pt x="107123" y="285811"/>
                  </a:lnTo>
                  <a:lnTo>
                    <a:pt x="145396" y="254300"/>
                  </a:lnTo>
                  <a:lnTo>
                    <a:pt x="184854" y="224494"/>
                  </a:lnTo>
                  <a:lnTo>
                    <a:pt x="225436" y="196420"/>
                  </a:lnTo>
                  <a:lnTo>
                    <a:pt x="267083" y="170104"/>
                  </a:lnTo>
                  <a:lnTo>
                    <a:pt x="309737" y="145573"/>
                  </a:lnTo>
                  <a:lnTo>
                    <a:pt x="353337" y="122853"/>
                  </a:lnTo>
                  <a:lnTo>
                    <a:pt x="397824" y="101971"/>
                  </a:lnTo>
                  <a:lnTo>
                    <a:pt x="443140" y="82952"/>
                  </a:lnTo>
                  <a:lnTo>
                    <a:pt x="489224" y="65823"/>
                  </a:lnTo>
                  <a:lnTo>
                    <a:pt x="536018" y="50611"/>
                  </a:lnTo>
                  <a:lnTo>
                    <a:pt x="583462" y="37342"/>
                  </a:lnTo>
                  <a:lnTo>
                    <a:pt x="631497" y="26041"/>
                  </a:lnTo>
                  <a:lnTo>
                    <a:pt x="680063" y="16737"/>
                  </a:lnTo>
                  <a:lnTo>
                    <a:pt x="729101" y="9454"/>
                  </a:lnTo>
                  <a:lnTo>
                    <a:pt x="778552" y="4219"/>
                  </a:lnTo>
                  <a:lnTo>
                    <a:pt x="828357" y="1059"/>
                  </a:lnTo>
                  <a:lnTo>
                    <a:pt x="878456" y="0"/>
                  </a:lnTo>
                  <a:lnTo>
                    <a:pt x="878456" y="1183700"/>
                  </a:lnTo>
                  <a:lnTo>
                    <a:pt x="0" y="390317"/>
                  </a:lnTo>
                  <a:close/>
                </a:path>
              </a:pathLst>
            </a:custGeom>
            <a:noFill/>
            <a:ln w="9525" cap="flat" cmpd="sng">
              <a:solidFill>
                <a:srgbClr val="3D6E9B"/>
              </a:solidFill>
              <a:prstDash val="solid"/>
              <a:round/>
              <a:headEnd type="none" w="sm" len="sm"/>
              <a:tailEnd type="none" w="sm" len="sm"/>
            </a:ln>
          </p:spPr>
          <p:txBody>
            <a:bodyPr spcFirstLastPara="1" wrap="square" lIns="0" tIns="0" rIns="0" bIns="0" anchor="t" anchorCtr="0">
              <a:noAutofit/>
            </a:bodyPr>
            <a:lstStyle/>
            <a:p>
              <a:endParaRPr sz="1400"/>
            </a:p>
          </p:txBody>
        </p:sp>
      </p:grpSp>
      <p:sp>
        <p:nvSpPr>
          <p:cNvPr id="749" name="Google Shape;749;p18"/>
          <p:cNvSpPr txBox="1"/>
          <p:nvPr/>
        </p:nvSpPr>
        <p:spPr>
          <a:xfrm>
            <a:off x="9359699" y="1637569"/>
            <a:ext cx="269875" cy="228268"/>
          </a:xfrm>
          <a:prstGeom prst="rect">
            <a:avLst/>
          </a:prstGeom>
          <a:noFill/>
          <a:ln>
            <a:noFill/>
          </a:ln>
        </p:spPr>
        <p:txBody>
          <a:bodyPr spcFirstLastPara="1" wrap="square" lIns="0" tIns="12700" rIns="0" bIns="0" anchor="t" anchorCtr="0">
            <a:spAutoFit/>
          </a:bodyPr>
          <a:lstStyle/>
          <a:p>
            <a:r>
              <a:rPr lang="en-US" sz="1400">
                <a:solidFill>
                  <a:srgbClr val="FFFFFF"/>
                </a:solidFill>
              </a:rPr>
              <a:t>7%</a:t>
            </a:r>
            <a:endParaRPr sz="1400"/>
          </a:p>
        </p:txBody>
      </p:sp>
      <p:sp>
        <p:nvSpPr>
          <p:cNvPr id="750" name="Google Shape;750;p18"/>
          <p:cNvSpPr txBox="1"/>
          <p:nvPr/>
        </p:nvSpPr>
        <p:spPr>
          <a:xfrm>
            <a:off x="10007388" y="2161825"/>
            <a:ext cx="368935" cy="228268"/>
          </a:xfrm>
          <a:prstGeom prst="rect">
            <a:avLst/>
          </a:prstGeom>
          <a:noFill/>
          <a:ln>
            <a:noFill/>
          </a:ln>
        </p:spPr>
        <p:txBody>
          <a:bodyPr spcFirstLastPara="1" wrap="square" lIns="0" tIns="12700" rIns="0" bIns="0" anchor="t" anchorCtr="0">
            <a:spAutoFit/>
          </a:bodyPr>
          <a:lstStyle/>
          <a:p>
            <a:r>
              <a:rPr lang="en-US" sz="1400">
                <a:solidFill>
                  <a:srgbClr val="FFFFFF"/>
                </a:solidFill>
              </a:rPr>
              <a:t>14%</a:t>
            </a:r>
            <a:endParaRPr sz="1400"/>
          </a:p>
        </p:txBody>
      </p:sp>
      <p:sp>
        <p:nvSpPr>
          <p:cNvPr id="751" name="Google Shape;751;p18"/>
          <p:cNvSpPr txBox="1"/>
          <p:nvPr/>
        </p:nvSpPr>
        <p:spPr>
          <a:xfrm>
            <a:off x="10226463" y="3198145"/>
            <a:ext cx="368935" cy="228268"/>
          </a:xfrm>
          <a:prstGeom prst="rect">
            <a:avLst/>
          </a:prstGeom>
          <a:noFill/>
          <a:ln>
            <a:noFill/>
          </a:ln>
        </p:spPr>
        <p:txBody>
          <a:bodyPr spcFirstLastPara="1" wrap="square" lIns="0" tIns="12700" rIns="0" bIns="0" anchor="t" anchorCtr="0">
            <a:spAutoFit/>
          </a:bodyPr>
          <a:lstStyle/>
          <a:p>
            <a:r>
              <a:rPr lang="en-US" sz="1400">
                <a:solidFill>
                  <a:srgbClr val="FFFFFF"/>
                </a:solidFill>
              </a:rPr>
              <a:t>17%</a:t>
            </a:r>
            <a:endParaRPr sz="1400"/>
          </a:p>
        </p:txBody>
      </p:sp>
      <p:sp>
        <p:nvSpPr>
          <p:cNvPr id="752" name="Google Shape;752;p18"/>
          <p:cNvSpPr txBox="1"/>
          <p:nvPr/>
        </p:nvSpPr>
        <p:spPr>
          <a:xfrm>
            <a:off x="8150024" y="3752881"/>
            <a:ext cx="368935" cy="228268"/>
          </a:xfrm>
          <a:prstGeom prst="rect">
            <a:avLst/>
          </a:prstGeom>
          <a:noFill/>
          <a:ln>
            <a:noFill/>
          </a:ln>
        </p:spPr>
        <p:txBody>
          <a:bodyPr spcFirstLastPara="1" wrap="square" lIns="0" tIns="12700" rIns="0" bIns="0" anchor="t" anchorCtr="0">
            <a:spAutoFit/>
          </a:bodyPr>
          <a:lstStyle/>
          <a:p>
            <a:r>
              <a:rPr lang="en-US" sz="1400">
                <a:solidFill>
                  <a:srgbClr val="FFFFFF"/>
                </a:solidFill>
              </a:rPr>
              <a:t>49%</a:t>
            </a:r>
            <a:endParaRPr sz="1400"/>
          </a:p>
        </p:txBody>
      </p:sp>
      <p:sp>
        <p:nvSpPr>
          <p:cNvPr id="753" name="Google Shape;753;p18"/>
          <p:cNvSpPr txBox="1"/>
          <p:nvPr/>
        </p:nvSpPr>
        <p:spPr>
          <a:xfrm>
            <a:off x="8521488" y="1750345"/>
            <a:ext cx="368935" cy="228268"/>
          </a:xfrm>
          <a:prstGeom prst="rect">
            <a:avLst/>
          </a:prstGeom>
          <a:noFill/>
          <a:ln>
            <a:noFill/>
          </a:ln>
        </p:spPr>
        <p:txBody>
          <a:bodyPr spcFirstLastPara="1" wrap="square" lIns="0" tIns="12700" rIns="0" bIns="0" anchor="t" anchorCtr="0">
            <a:spAutoFit/>
          </a:bodyPr>
          <a:lstStyle/>
          <a:p>
            <a:r>
              <a:rPr lang="en-US" sz="1400">
                <a:solidFill>
                  <a:srgbClr val="FFFFFF"/>
                </a:solidFill>
              </a:rPr>
              <a:t>13%</a:t>
            </a:r>
            <a:endParaRPr sz="1400"/>
          </a:p>
        </p:txBody>
      </p:sp>
      <p:grpSp>
        <p:nvGrpSpPr>
          <p:cNvPr id="754" name="Google Shape;754;p18"/>
          <p:cNvGrpSpPr/>
          <p:nvPr/>
        </p:nvGrpSpPr>
        <p:grpSpPr>
          <a:xfrm>
            <a:off x="7159411" y="1176632"/>
            <a:ext cx="4104640" cy="4877435"/>
            <a:chOff x="5004041" y="1210894"/>
            <a:chExt cx="4104640" cy="4877435"/>
          </a:xfrm>
        </p:grpSpPr>
        <p:sp>
          <p:nvSpPr>
            <p:cNvPr id="755" name="Google Shape;755;p18"/>
            <p:cNvSpPr/>
            <p:nvPr/>
          </p:nvSpPr>
          <p:spPr>
            <a:xfrm>
              <a:off x="5472468" y="4990541"/>
              <a:ext cx="67310" cy="67310"/>
            </a:xfrm>
            <a:custGeom>
              <a:avLst/>
              <a:gdLst/>
              <a:ahLst/>
              <a:cxnLst/>
              <a:rect l="l" t="t" r="r" b="b"/>
              <a:pathLst>
                <a:path w="67310" h="67310" extrusionOk="0">
                  <a:moveTo>
                    <a:pt x="67030" y="0"/>
                  </a:moveTo>
                  <a:lnTo>
                    <a:pt x="0" y="0"/>
                  </a:lnTo>
                  <a:lnTo>
                    <a:pt x="0" y="67043"/>
                  </a:lnTo>
                  <a:lnTo>
                    <a:pt x="67030" y="67043"/>
                  </a:lnTo>
                  <a:lnTo>
                    <a:pt x="67030" y="0"/>
                  </a:lnTo>
                  <a:close/>
                </a:path>
              </a:pathLst>
            </a:custGeom>
            <a:solidFill>
              <a:srgbClr val="003E82"/>
            </a:solidFill>
            <a:ln>
              <a:noFill/>
            </a:ln>
          </p:spPr>
          <p:txBody>
            <a:bodyPr spcFirstLastPara="1" wrap="square" lIns="0" tIns="0" rIns="0" bIns="0" anchor="t" anchorCtr="0">
              <a:noAutofit/>
            </a:bodyPr>
            <a:lstStyle/>
            <a:p>
              <a:endParaRPr sz="1400"/>
            </a:p>
          </p:txBody>
        </p:sp>
        <p:sp>
          <p:nvSpPr>
            <p:cNvPr id="756" name="Google Shape;756;p18"/>
            <p:cNvSpPr/>
            <p:nvPr/>
          </p:nvSpPr>
          <p:spPr>
            <a:xfrm>
              <a:off x="5472468" y="4990541"/>
              <a:ext cx="67310" cy="67310"/>
            </a:xfrm>
            <a:custGeom>
              <a:avLst/>
              <a:gdLst/>
              <a:ahLst/>
              <a:cxnLst/>
              <a:rect l="l" t="t" r="r" b="b"/>
              <a:pathLst>
                <a:path w="67310" h="67310" extrusionOk="0">
                  <a:moveTo>
                    <a:pt x="0" y="0"/>
                  </a:moveTo>
                  <a:lnTo>
                    <a:pt x="67037" y="0"/>
                  </a:lnTo>
                  <a:lnTo>
                    <a:pt x="67037" y="67037"/>
                  </a:lnTo>
                  <a:lnTo>
                    <a:pt x="0" y="67037"/>
                  </a:lnTo>
                  <a:lnTo>
                    <a:pt x="0" y="0"/>
                  </a:lnTo>
                  <a:close/>
                </a:path>
              </a:pathLst>
            </a:custGeom>
            <a:noFill/>
            <a:ln w="9525" cap="flat" cmpd="sng">
              <a:solidFill>
                <a:srgbClr val="002A5E"/>
              </a:solidFill>
              <a:prstDash val="solid"/>
              <a:round/>
              <a:headEnd type="none" w="sm" len="sm"/>
              <a:tailEnd type="none" w="sm" len="sm"/>
            </a:ln>
          </p:spPr>
          <p:txBody>
            <a:bodyPr spcFirstLastPara="1" wrap="square" lIns="0" tIns="0" rIns="0" bIns="0" anchor="t" anchorCtr="0">
              <a:noAutofit/>
            </a:bodyPr>
            <a:lstStyle/>
            <a:p>
              <a:endParaRPr sz="1400"/>
            </a:p>
          </p:txBody>
        </p:sp>
        <p:sp>
          <p:nvSpPr>
            <p:cNvPr id="757" name="Google Shape;757;p18"/>
            <p:cNvSpPr/>
            <p:nvPr/>
          </p:nvSpPr>
          <p:spPr>
            <a:xfrm>
              <a:off x="5472468" y="5214226"/>
              <a:ext cx="67310" cy="67310"/>
            </a:xfrm>
            <a:custGeom>
              <a:avLst/>
              <a:gdLst/>
              <a:ahLst/>
              <a:cxnLst/>
              <a:rect l="l" t="t" r="r" b="b"/>
              <a:pathLst>
                <a:path w="67310" h="67310" extrusionOk="0">
                  <a:moveTo>
                    <a:pt x="67030" y="0"/>
                  </a:moveTo>
                  <a:lnTo>
                    <a:pt x="0" y="0"/>
                  </a:lnTo>
                  <a:lnTo>
                    <a:pt x="0" y="67030"/>
                  </a:lnTo>
                  <a:lnTo>
                    <a:pt x="67030" y="67030"/>
                  </a:lnTo>
                  <a:lnTo>
                    <a:pt x="67030" y="0"/>
                  </a:lnTo>
                  <a:close/>
                </a:path>
              </a:pathLst>
            </a:custGeom>
            <a:solidFill>
              <a:srgbClr val="ED7D31"/>
            </a:solidFill>
            <a:ln>
              <a:noFill/>
            </a:ln>
          </p:spPr>
          <p:txBody>
            <a:bodyPr spcFirstLastPara="1" wrap="square" lIns="0" tIns="0" rIns="0" bIns="0" anchor="t" anchorCtr="0">
              <a:noAutofit/>
            </a:bodyPr>
            <a:lstStyle/>
            <a:p>
              <a:endParaRPr sz="1400"/>
            </a:p>
          </p:txBody>
        </p:sp>
        <p:sp>
          <p:nvSpPr>
            <p:cNvPr id="758" name="Google Shape;758;p18"/>
            <p:cNvSpPr/>
            <p:nvPr/>
          </p:nvSpPr>
          <p:spPr>
            <a:xfrm>
              <a:off x="5472468" y="5214226"/>
              <a:ext cx="67310" cy="67310"/>
            </a:xfrm>
            <a:custGeom>
              <a:avLst/>
              <a:gdLst/>
              <a:ahLst/>
              <a:cxnLst/>
              <a:rect l="l" t="t" r="r" b="b"/>
              <a:pathLst>
                <a:path w="67310" h="67310" extrusionOk="0">
                  <a:moveTo>
                    <a:pt x="0" y="0"/>
                  </a:moveTo>
                  <a:lnTo>
                    <a:pt x="67037" y="0"/>
                  </a:lnTo>
                  <a:lnTo>
                    <a:pt x="67037" y="67037"/>
                  </a:lnTo>
                  <a:lnTo>
                    <a:pt x="0" y="67037"/>
                  </a:lnTo>
                  <a:lnTo>
                    <a:pt x="0" y="0"/>
                  </a:lnTo>
                  <a:close/>
                </a:path>
              </a:pathLst>
            </a:custGeom>
            <a:noFill/>
            <a:ln w="9525" cap="flat" cmpd="sng">
              <a:solidFill>
                <a:srgbClr val="AE571D"/>
              </a:solidFill>
              <a:prstDash val="solid"/>
              <a:round/>
              <a:headEnd type="none" w="sm" len="sm"/>
              <a:tailEnd type="none" w="sm" len="sm"/>
            </a:ln>
          </p:spPr>
          <p:txBody>
            <a:bodyPr spcFirstLastPara="1" wrap="square" lIns="0" tIns="0" rIns="0" bIns="0" anchor="t" anchorCtr="0">
              <a:noAutofit/>
            </a:bodyPr>
            <a:lstStyle/>
            <a:p>
              <a:endParaRPr sz="1400"/>
            </a:p>
          </p:txBody>
        </p:sp>
        <p:sp>
          <p:nvSpPr>
            <p:cNvPr id="759" name="Google Shape;759;p18"/>
            <p:cNvSpPr/>
            <p:nvPr/>
          </p:nvSpPr>
          <p:spPr>
            <a:xfrm>
              <a:off x="5472468" y="5437911"/>
              <a:ext cx="67310" cy="67310"/>
            </a:xfrm>
            <a:custGeom>
              <a:avLst/>
              <a:gdLst/>
              <a:ahLst/>
              <a:cxnLst/>
              <a:rect l="l" t="t" r="r" b="b"/>
              <a:pathLst>
                <a:path w="67310" h="67310" extrusionOk="0">
                  <a:moveTo>
                    <a:pt x="67030" y="0"/>
                  </a:moveTo>
                  <a:lnTo>
                    <a:pt x="0" y="0"/>
                  </a:lnTo>
                  <a:lnTo>
                    <a:pt x="0" y="67030"/>
                  </a:lnTo>
                  <a:lnTo>
                    <a:pt x="67030" y="67030"/>
                  </a:lnTo>
                  <a:lnTo>
                    <a:pt x="67030" y="0"/>
                  </a:lnTo>
                  <a:close/>
                </a:path>
              </a:pathLst>
            </a:custGeom>
            <a:solidFill>
              <a:srgbClr val="A5A5A5"/>
            </a:solidFill>
            <a:ln>
              <a:noFill/>
            </a:ln>
          </p:spPr>
          <p:txBody>
            <a:bodyPr spcFirstLastPara="1" wrap="square" lIns="0" tIns="0" rIns="0" bIns="0" anchor="t" anchorCtr="0">
              <a:noAutofit/>
            </a:bodyPr>
            <a:lstStyle/>
            <a:p>
              <a:endParaRPr sz="1400"/>
            </a:p>
          </p:txBody>
        </p:sp>
        <p:sp>
          <p:nvSpPr>
            <p:cNvPr id="760" name="Google Shape;760;p18"/>
            <p:cNvSpPr/>
            <p:nvPr/>
          </p:nvSpPr>
          <p:spPr>
            <a:xfrm>
              <a:off x="5472468" y="5437911"/>
              <a:ext cx="67310" cy="67310"/>
            </a:xfrm>
            <a:custGeom>
              <a:avLst/>
              <a:gdLst/>
              <a:ahLst/>
              <a:cxnLst/>
              <a:rect l="l" t="t" r="r" b="b"/>
              <a:pathLst>
                <a:path w="67310" h="67310" extrusionOk="0">
                  <a:moveTo>
                    <a:pt x="0" y="0"/>
                  </a:moveTo>
                  <a:lnTo>
                    <a:pt x="67037" y="0"/>
                  </a:lnTo>
                  <a:lnTo>
                    <a:pt x="67037" y="67037"/>
                  </a:lnTo>
                  <a:lnTo>
                    <a:pt x="0" y="67037"/>
                  </a:lnTo>
                  <a:lnTo>
                    <a:pt x="0" y="0"/>
                  </a:lnTo>
                  <a:close/>
                </a:path>
              </a:pathLst>
            </a:custGeom>
            <a:noFill/>
            <a:ln w="9525" cap="flat" cmpd="sng">
              <a:solidFill>
                <a:srgbClr val="757575"/>
              </a:solidFill>
              <a:prstDash val="solid"/>
              <a:round/>
              <a:headEnd type="none" w="sm" len="sm"/>
              <a:tailEnd type="none" w="sm" len="sm"/>
            </a:ln>
          </p:spPr>
          <p:txBody>
            <a:bodyPr spcFirstLastPara="1" wrap="square" lIns="0" tIns="0" rIns="0" bIns="0" anchor="t" anchorCtr="0">
              <a:noAutofit/>
            </a:bodyPr>
            <a:lstStyle/>
            <a:p>
              <a:endParaRPr sz="1400"/>
            </a:p>
          </p:txBody>
        </p:sp>
        <p:sp>
          <p:nvSpPr>
            <p:cNvPr id="761" name="Google Shape;761;p18"/>
            <p:cNvSpPr/>
            <p:nvPr/>
          </p:nvSpPr>
          <p:spPr>
            <a:xfrm>
              <a:off x="5472468" y="5661587"/>
              <a:ext cx="67310" cy="67310"/>
            </a:xfrm>
            <a:custGeom>
              <a:avLst/>
              <a:gdLst/>
              <a:ahLst/>
              <a:cxnLst/>
              <a:rect l="l" t="t" r="r" b="b"/>
              <a:pathLst>
                <a:path w="67310" h="67310" extrusionOk="0">
                  <a:moveTo>
                    <a:pt x="67030" y="0"/>
                  </a:moveTo>
                  <a:lnTo>
                    <a:pt x="0" y="0"/>
                  </a:lnTo>
                  <a:lnTo>
                    <a:pt x="0" y="67036"/>
                  </a:lnTo>
                  <a:lnTo>
                    <a:pt x="67030" y="67036"/>
                  </a:lnTo>
                  <a:lnTo>
                    <a:pt x="67030" y="0"/>
                  </a:lnTo>
                  <a:close/>
                </a:path>
              </a:pathLst>
            </a:custGeom>
            <a:solidFill>
              <a:srgbClr val="FFC000"/>
            </a:solidFill>
            <a:ln>
              <a:noFill/>
            </a:ln>
          </p:spPr>
          <p:txBody>
            <a:bodyPr spcFirstLastPara="1" wrap="square" lIns="0" tIns="0" rIns="0" bIns="0" anchor="t" anchorCtr="0">
              <a:noAutofit/>
            </a:bodyPr>
            <a:lstStyle/>
            <a:p>
              <a:endParaRPr sz="1400"/>
            </a:p>
          </p:txBody>
        </p:sp>
        <p:sp>
          <p:nvSpPr>
            <p:cNvPr id="762" name="Google Shape;762;p18"/>
            <p:cNvSpPr/>
            <p:nvPr/>
          </p:nvSpPr>
          <p:spPr>
            <a:xfrm>
              <a:off x="5472468" y="5661587"/>
              <a:ext cx="67310" cy="67310"/>
            </a:xfrm>
            <a:custGeom>
              <a:avLst/>
              <a:gdLst/>
              <a:ahLst/>
              <a:cxnLst/>
              <a:rect l="l" t="t" r="r" b="b"/>
              <a:pathLst>
                <a:path w="67310" h="67310" extrusionOk="0">
                  <a:moveTo>
                    <a:pt x="0" y="0"/>
                  </a:moveTo>
                  <a:lnTo>
                    <a:pt x="67037" y="0"/>
                  </a:lnTo>
                  <a:lnTo>
                    <a:pt x="67037" y="67037"/>
                  </a:lnTo>
                  <a:lnTo>
                    <a:pt x="0" y="67037"/>
                  </a:lnTo>
                  <a:lnTo>
                    <a:pt x="0" y="0"/>
                  </a:lnTo>
                  <a:close/>
                </a:path>
              </a:pathLst>
            </a:custGeom>
            <a:noFill/>
            <a:ln w="9525" cap="flat" cmpd="sng">
              <a:solidFill>
                <a:srgbClr val="BC8B00"/>
              </a:solidFill>
              <a:prstDash val="solid"/>
              <a:round/>
              <a:headEnd type="none" w="sm" len="sm"/>
              <a:tailEnd type="none" w="sm" len="sm"/>
            </a:ln>
          </p:spPr>
          <p:txBody>
            <a:bodyPr spcFirstLastPara="1" wrap="square" lIns="0" tIns="0" rIns="0" bIns="0" anchor="t" anchorCtr="0">
              <a:noAutofit/>
            </a:bodyPr>
            <a:lstStyle/>
            <a:p>
              <a:endParaRPr sz="1400"/>
            </a:p>
          </p:txBody>
        </p:sp>
        <p:sp>
          <p:nvSpPr>
            <p:cNvPr id="763" name="Google Shape;763;p18"/>
            <p:cNvSpPr/>
            <p:nvPr/>
          </p:nvSpPr>
          <p:spPr>
            <a:xfrm>
              <a:off x="5472468" y="5885268"/>
              <a:ext cx="67310" cy="67310"/>
            </a:xfrm>
            <a:custGeom>
              <a:avLst/>
              <a:gdLst/>
              <a:ahLst/>
              <a:cxnLst/>
              <a:rect l="l" t="t" r="r" b="b"/>
              <a:pathLst>
                <a:path w="67310" h="67310" extrusionOk="0">
                  <a:moveTo>
                    <a:pt x="67030" y="0"/>
                  </a:moveTo>
                  <a:lnTo>
                    <a:pt x="0" y="0"/>
                  </a:lnTo>
                  <a:lnTo>
                    <a:pt x="0" y="67036"/>
                  </a:lnTo>
                  <a:lnTo>
                    <a:pt x="67030" y="67036"/>
                  </a:lnTo>
                  <a:lnTo>
                    <a:pt x="67030" y="0"/>
                  </a:lnTo>
                  <a:close/>
                </a:path>
              </a:pathLst>
            </a:custGeom>
            <a:solidFill>
              <a:srgbClr val="5B9BD5"/>
            </a:solidFill>
            <a:ln>
              <a:noFill/>
            </a:ln>
          </p:spPr>
          <p:txBody>
            <a:bodyPr spcFirstLastPara="1" wrap="square" lIns="0" tIns="0" rIns="0" bIns="0" anchor="t" anchorCtr="0">
              <a:noAutofit/>
            </a:bodyPr>
            <a:lstStyle/>
            <a:p>
              <a:endParaRPr sz="1400"/>
            </a:p>
          </p:txBody>
        </p:sp>
        <p:sp>
          <p:nvSpPr>
            <p:cNvPr id="764" name="Google Shape;764;p18"/>
            <p:cNvSpPr/>
            <p:nvPr/>
          </p:nvSpPr>
          <p:spPr>
            <a:xfrm>
              <a:off x="5472468" y="5885268"/>
              <a:ext cx="67310" cy="67310"/>
            </a:xfrm>
            <a:custGeom>
              <a:avLst/>
              <a:gdLst/>
              <a:ahLst/>
              <a:cxnLst/>
              <a:rect l="l" t="t" r="r" b="b"/>
              <a:pathLst>
                <a:path w="67310" h="67310" extrusionOk="0">
                  <a:moveTo>
                    <a:pt x="0" y="0"/>
                  </a:moveTo>
                  <a:lnTo>
                    <a:pt x="67037" y="0"/>
                  </a:lnTo>
                  <a:lnTo>
                    <a:pt x="67037" y="67037"/>
                  </a:lnTo>
                  <a:lnTo>
                    <a:pt x="0" y="67037"/>
                  </a:lnTo>
                  <a:lnTo>
                    <a:pt x="0" y="0"/>
                  </a:lnTo>
                  <a:close/>
                </a:path>
              </a:pathLst>
            </a:custGeom>
            <a:noFill/>
            <a:ln w="9525" cap="flat" cmpd="sng">
              <a:solidFill>
                <a:srgbClr val="3D6E9B"/>
              </a:solidFill>
              <a:prstDash val="solid"/>
              <a:round/>
              <a:headEnd type="none" w="sm" len="sm"/>
              <a:tailEnd type="none" w="sm" len="sm"/>
            </a:ln>
          </p:spPr>
          <p:txBody>
            <a:bodyPr spcFirstLastPara="1" wrap="square" lIns="0" tIns="0" rIns="0" bIns="0" anchor="t" anchorCtr="0">
              <a:noAutofit/>
            </a:bodyPr>
            <a:lstStyle/>
            <a:p>
              <a:endParaRPr sz="1400"/>
            </a:p>
          </p:txBody>
        </p:sp>
        <p:sp>
          <p:nvSpPr>
            <p:cNvPr id="765" name="Google Shape;765;p18"/>
            <p:cNvSpPr/>
            <p:nvPr/>
          </p:nvSpPr>
          <p:spPr>
            <a:xfrm>
              <a:off x="5004041" y="1210894"/>
              <a:ext cx="4104640" cy="4877435"/>
            </a:xfrm>
            <a:custGeom>
              <a:avLst/>
              <a:gdLst/>
              <a:ahLst/>
              <a:cxnLst/>
              <a:rect l="l" t="t" r="r" b="b"/>
              <a:pathLst>
                <a:path w="4104640" h="4877435" extrusionOk="0">
                  <a:moveTo>
                    <a:pt x="0" y="0"/>
                  </a:moveTo>
                  <a:lnTo>
                    <a:pt x="4104452" y="0"/>
                  </a:lnTo>
                  <a:lnTo>
                    <a:pt x="4104452" y="4876882"/>
                  </a:lnTo>
                  <a:lnTo>
                    <a:pt x="0" y="4876882"/>
                  </a:lnTo>
                  <a:lnTo>
                    <a:pt x="0" y="0"/>
                  </a:lnTo>
                  <a:close/>
                </a:path>
              </a:pathLst>
            </a:custGeom>
            <a:noFill/>
            <a:ln w="9525" cap="flat" cmpd="sng">
              <a:solidFill>
                <a:srgbClr val="919191"/>
              </a:solidFill>
              <a:prstDash val="solid"/>
              <a:round/>
              <a:headEnd type="none" w="sm" len="sm"/>
              <a:tailEnd type="none" w="sm" len="sm"/>
            </a:ln>
          </p:spPr>
          <p:txBody>
            <a:bodyPr spcFirstLastPara="1" wrap="square" lIns="0" tIns="0" rIns="0" bIns="0" anchor="t" anchorCtr="0">
              <a:noAutofit/>
            </a:bodyPr>
            <a:lstStyle/>
            <a:p>
              <a:endParaRPr sz="1400"/>
            </a:p>
          </p:txBody>
        </p:sp>
      </p:grpSp>
      <p:sp>
        <p:nvSpPr>
          <p:cNvPr id="766" name="Google Shape;766;p18"/>
          <p:cNvSpPr txBox="1"/>
          <p:nvPr/>
        </p:nvSpPr>
        <p:spPr>
          <a:xfrm>
            <a:off x="3098530" y="4848858"/>
            <a:ext cx="8560070" cy="1466427"/>
          </a:xfrm>
          <a:prstGeom prst="rect">
            <a:avLst/>
          </a:prstGeom>
          <a:noFill/>
          <a:ln>
            <a:noFill/>
          </a:ln>
        </p:spPr>
        <p:txBody>
          <a:bodyPr spcFirstLastPara="1" wrap="square" lIns="0" tIns="12700" rIns="0" bIns="0" anchor="t" anchorCtr="0">
            <a:spAutoFit/>
          </a:bodyPr>
          <a:lstStyle/>
          <a:p>
            <a:pPr marL="4733807" marR="5080">
              <a:lnSpc>
                <a:spcPct val="134500"/>
              </a:lnSpc>
            </a:pPr>
            <a:r>
              <a:rPr lang="en-US" sz="1100" dirty="0">
                <a:solidFill>
                  <a:srgbClr val="464749"/>
                </a:solidFill>
              </a:rPr>
              <a:t>Các quy trình phía sau (từ trộn tới phòng cung bông) </a:t>
            </a:r>
          </a:p>
          <a:p>
            <a:pPr marL="4733807" marR="5080">
              <a:lnSpc>
                <a:spcPct val="134500"/>
              </a:lnSpc>
            </a:pPr>
            <a:r>
              <a:rPr lang="en-US" sz="1100" dirty="0">
                <a:solidFill>
                  <a:srgbClr val="464749"/>
                </a:solidFill>
              </a:rPr>
              <a:t>Chải</a:t>
            </a:r>
            <a:endParaRPr sz="1100" dirty="0"/>
          </a:p>
          <a:p>
            <a:pPr marL="4733807">
              <a:spcBef>
                <a:spcPts val="431"/>
              </a:spcBef>
            </a:pPr>
            <a:r>
              <a:rPr lang="en-US" sz="1100" dirty="0">
                <a:solidFill>
                  <a:srgbClr val="464749"/>
                </a:solidFill>
              </a:rPr>
              <a:t>Kéo &amp; Simplex</a:t>
            </a:r>
            <a:endParaRPr sz="1100" dirty="0"/>
          </a:p>
          <a:p>
            <a:pPr marL="4733807" marR="1712552">
              <a:lnSpc>
                <a:spcPct val="132700"/>
              </a:lnSpc>
              <a:spcBef>
                <a:spcPts val="25"/>
              </a:spcBef>
            </a:pPr>
            <a:r>
              <a:rPr lang="en-US" sz="1100" dirty="0">
                <a:solidFill>
                  <a:srgbClr val="464749"/>
                </a:solidFill>
              </a:rPr>
              <a:t>Máy kéo sợi nồi khuyên </a:t>
            </a:r>
          </a:p>
          <a:p>
            <a:pPr marL="4733807" marR="1712552">
              <a:lnSpc>
                <a:spcPct val="132700"/>
              </a:lnSpc>
              <a:spcBef>
                <a:spcPts val="25"/>
              </a:spcBef>
            </a:pPr>
            <a:r>
              <a:rPr lang="en-US" sz="1100" dirty="0">
                <a:solidFill>
                  <a:srgbClr val="464749"/>
                </a:solidFill>
              </a:rPr>
              <a:t>Máy côn chỉ tự động</a:t>
            </a:r>
            <a:endParaRPr sz="1100" dirty="0"/>
          </a:p>
          <a:p>
            <a:pPr marL="12700">
              <a:spcBef>
                <a:spcPts val="1100"/>
              </a:spcBef>
            </a:pPr>
            <a:r>
              <a:rPr lang="en-US" sz="1200" dirty="0">
                <a:solidFill>
                  <a:srgbClr val="464749"/>
                </a:solidFill>
              </a:rPr>
              <a:t>Nguồn: Tính toán chi phí dòng nguyên vật liệu của một nhà máy kéo sởi bởi </a:t>
            </a:r>
            <a:r>
              <a:rPr lang="en-US" sz="1200" dirty="0" err="1">
                <a:solidFill>
                  <a:srgbClr val="464749"/>
                </a:solidFill>
              </a:rPr>
              <a:t>Espire</a:t>
            </a:r>
            <a:r>
              <a:rPr lang="en-US" sz="1200" dirty="0">
                <a:solidFill>
                  <a:srgbClr val="464749"/>
                </a:solidFill>
              </a:rPr>
              <a:t> Consult</a:t>
            </a:r>
            <a:endParaRPr sz="1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sp>
        <p:nvSpPr>
          <p:cNvPr id="771" name="Google Shape;771;p19"/>
          <p:cNvSpPr txBox="1">
            <a:spLocks noGrp="1"/>
          </p:cNvSpPr>
          <p:nvPr>
            <p:ph type="body" idx="4294967295"/>
          </p:nvPr>
        </p:nvSpPr>
        <p:spPr>
          <a:xfrm>
            <a:off x="609600" y="2117045"/>
            <a:ext cx="10312400" cy="3027787"/>
          </a:xfrm>
          <a:prstGeom prst="rect">
            <a:avLst/>
          </a:prstGeom>
          <a:noFill/>
          <a:ln>
            <a:noFill/>
          </a:ln>
        </p:spPr>
        <p:txBody>
          <a:bodyPr spcFirstLastPara="1" wrap="square" lIns="121900" tIns="121900" rIns="121900" bIns="121900" anchor="t" anchorCtr="0">
            <a:normAutofit/>
          </a:bodyPr>
          <a:lstStyle/>
          <a:p>
            <a:pPr marL="186262" indent="0">
              <a:lnSpc>
                <a:spcPct val="150000"/>
              </a:lnSpc>
              <a:buNone/>
            </a:pPr>
            <a:r>
              <a:rPr lang="en-US" sz="2400" b="1" dirty="0">
                <a:solidFill>
                  <a:srgbClr val="327176"/>
                </a:solidFill>
              </a:rPr>
              <a:t>III. </a:t>
            </a:r>
            <a:r>
              <a:rPr lang="en-US" dirty="0"/>
              <a:t> </a:t>
            </a:r>
            <a:r>
              <a:rPr lang="en-US" sz="2400" b="1" dirty="0">
                <a:solidFill>
                  <a:srgbClr val="327176"/>
                </a:solidFill>
              </a:rPr>
              <a:t>Đặc điểm ngành dệt</a:t>
            </a:r>
            <a:endParaRPr sz="1867" b="1" dirty="0">
              <a:solidFill>
                <a:srgbClr val="327176"/>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2"/>
          <p:cNvSpPr txBox="1">
            <a:spLocks noGrp="1"/>
          </p:cNvSpPr>
          <p:nvPr>
            <p:ph type="title" idx="4294967295"/>
          </p:nvPr>
        </p:nvSpPr>
        <p:spPr>
          <a:xfrm>
            <a:off x="609600" y="1234432"/>
            <a:ext cx="10972800" cy="495200"/>
          </a:xfrm>
          <a:prstGeom prst="rect">
            <a:avLst/>
          </a:prstGeom>
          <a:noFill/>
          <a:ln>
            <a:noFill/>
          </a:ln>
        </p:spPr>
        <p:txBody>
          <a:bodyPr spcFirstLastPara="1" wrap="square" lIns="121900" tIns="121900" rIns="121900" bIns="121900" anchor="ctr" anchorCtr="0">
            <a:noAutofit/>
          </a:bodyPr>
          <a:lstStyle/>
          <a:p>
            <a:pPr algn="ctr">
              <a:buSzPts val="5200"/>
            </a:pPr>
            <a:r>
              <a:rPr lang="en-US" sz="3200" dirty="0">
                <a:solidFill>
                  <a:schemeClr val="accent4">
                    <a:lumMod val="50000"/>
                  </a:schemeClr>
                </a:solidFill>
                <a:latin typeface="+mn-lt"/>
              </a:rPr>
              <a:t>Nội dung</a:t>
            </a:r>
            <a:endParaRPr sz="3200" dirty="0">
              <a:solidFill>
                <a:schemeClr val="accent4">
                  <a:lumMod val="50000"/>
                </a:schemeClr>
              </a:solidFill>
              <a:latin typeface="+mn-lt"/>
            </a:endParaRPr>
          </a:p>
        </p:txBody>
      </p:sp>
      <p:sp>
        <p:nvSpPr>
          <p:cNvPr id="511" name="Google Shape;511;p2"/>
          <p:cNvSpPr txBox="1">
            <a:spLocks noGrp="1"/>
          </p:cNvSpPr>
          <p:nvPr>
            <p:ph type="body" idx="4294967295"/>
          </p:nvPr>
        </p:nvSpPr>
        <p:spPr>
          <a:xfrm>
            <a:off x="431800" y="1989140"/>
            <a:ext cx="9704977" cy="2447949"/>
          </a:xfrm>
          <a:prstGeom prst="rect">
            <a:avLst/>
          </a:prstGeom>
          <a:noFill/>
          <a:ln>
            <a:noFill/>
          </a:ln>
        </p:spPr>
        <p:txBody>
          <a:bodyPr spcFirstLastPara="1" wrap="square" lIns="121900" tIns="121900" rIns="121900" bIns="121900" anchor="t" anchorCtr="0">
            <a:normAutofit/>
          </a:bodyPr>
          <a:lstStyle/>
          <a:p>
            <a:pPr marL="795847" indent="-609585">
              <a:lnSpc>
                <a:spcPct val="150000"/>
              </a:lnSpc>
              <a:buAutoNum type="arabicPeriod"/>
            </a:pPr>
            <a:r>
              <a:rPr lang="en-US" sz="2933"/>
              <a:t>Giới thiệu chung ngành dệt may</a:t>
            </a:r>
            <a:endParaRPr/>
          </a:p>
          <a:p>
            <a:pPr marL="795847" indent="-609585">
              <a:lnSpc>
                <a:spcPct val="150000"/>
              </a:lnSpc>
              <a:buAutoNum type="arabicPeriod"/>
            </a:pPr>
            <a:r>
              <a:rPr lang="en-US" sz="2933"/>
              <a:t>Đặc điểm sản xuất sợi và kéo sợi</a:t>
            </a:r>
            <a:endParaRPr/>
          </a:p>
          <a:p>
            <a:pPr marL="795847" indent="-609585">
              <a:lnSpc>
                <a:spcPct val="150000"/>
              </a:lnSpc>
              <a:buFont typeface="Roboto"/>
              <a:buAutoNum type="arabicPeriod"/>
            </a:pPr>
            <a:r>
              <a:rPr lang="en-US" sz="2933"/>
              <a:t>Đặc điểm ngành dệt</a:t>
            </a:r>
            <a:endParaRPr/>
          </a:p>
          <a:p>
            <a:pPr marL="795847" indent="-491054">
              <a:lnSpc>
                <a:spcPct val="150000"/>
              </a:lnSpc>
              <a:buNone/>
            </a:pPr>
            <a:endParaRP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showMasterSp="0">
  <p:cSld>
    <p:spTree>
      <p:nvGrpSpPr>
        <p:cNvPr id="1" name="Shape 775"/>
        <p:cNvGrpSpPr/>
        <p:nvPr/>
      </p:nvGrpSpPr>
      <p:grpSpPr>
        <a:xfrm>
          <a:off x="0" y="0"/>
          <a:ext cx="0" cy="0"/>
          <a:chOff x="0" y="0"/>
          <a:chExt cx="0" cy="0"/>
        </a:xfrm>
      </p:grpSpPr>
      <p:sp>
        <p:nvSpPr>
          <p:cNvPr id="776" name="Google Shape;776;p20"/>
          <p:cNvSpPr txBox="1">
            <a:spLocks noGrp="1"/>
          </p:cNvSpPr>
          <p:nvPr>
            <p:ph idx="4294967295" type="title"/>
          </p:nvPr>
        </p:nvSpPr>
        <p:spPr>
          <a:xfrm>
            <a:off x="718458" y="1028854"/>
            <a:ext cx="10972800" cy="495200"/>
          </a:xfrm>
          <a:prstGeom prst="rect">
            <a:avLst/>
          </a:prstGeom>
          <a:noFill/>
          <a:ln>
            <a:noFill/>
          </a:ln>
        </p:spPr>
        <p:txBody>
          <a:bodyPr anchor="ctr" anchorCtr="0" bIns="121900" lIns="121900" rIns="121900" spcFirstLastPara="1" tIns="121900" wrap="square">
            <a:noAutofit/>
          </a:bodyPr>
          <a:lstStyle/>
          <a:p>
            <a:pPr algn="just" indent="-317500" marL="457200">
              <a:buSzPts val="5200"/>
              <a:buFont typeface="Roboto"/>
            </a:pPr>
            <a:r>
              <a:rPr dirty="0" lang="en-US" sz="2400">
                <a:solidFill>
                  <a:schemeClr val="accent4">
                    <a:lumMod val="50000"/>
                  </a:schemeClr>
                </a:solidFill>
                <a:latin typeface="+mn-lt"/>
                <a:ea typeface="Roboto"/>
                <a:sym typeface="Arial"/>
              </a:rPr>
              <a:t>Dệt</a:t>
            </a:r>
            <a:endParaRPr dirty="0" sz="2400">
              <a:solidFill>
                <a:schemeClr val="accent4">
                  <a:lumMod val="50000"/>
                </a:schemeClr>
              </a:solidFill>
              <a:latin typeface="+mn-lt"/>
              <a:ea typeface="Roboto"/>
            </a:endParaRPr>
          </a:p>
        </p:txBody>
      </p:sp>
      <p:pic>
        <p:nvPicPr>
          <p:cNvPr descr="A machine in a factory&#10;&#10;Description automatically generated" id="777" name="Google Shape;777;p20"/>
          <p:cNvPicPr preferRelativeResize="0"/>
          <p:nvPr/>
        </p:nvPicPr>
        <p:blipFill rotWithShape="1">
          <a:blip r:embed="rId3">
            <a:alphaModFix/>
          </a:blip>
          <a:srcRect b="1" l="41" r="11"/>
          <a:stretch/>
        </p:blipFill>
        <p:spPr>
          <a:xfrm>
            <a:off x="838200" y="1835831"/>
            <a:ext cx="5003800" cy="4352544"/>
          </a:xfrm>
          <a:prstGeom prst="rect">
            <a:avLst/>
          </a:prstGeom>
          <a:noFill/>
          <a:ln>
            <a:noFill/>
          </a:ln>
        </p:spPr>
      </p:pic>
      <p:pic>
        <p:nvPicPr>
          <p:cNvPr descr="A machine with rolls of paper&#10;&#10;Description automatically generated" id="778" name="Google Shape;778;p20"/>
          <p:cNvPicPr preferRelativeResize="0"/>
          <p:nvPr/>
        </p:nvPicPr>
        <p:blipFill rotWithShape="1">
          <a:blip r:embed="rId4">
            <a:alphaModFix/>
          </a:blip>
          <a:srcRect b="-1" l="120" r="147"/>
          <a:stretch/>
        </p:blipFill>
        <p:spPr>
          <a:xfrm>
            <a:off x="6350002" y="1809334"/>
            <a:ext cx="5003800" cy="435254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Shape 782"/>
        <p:cNvGrpSpPr/>
        <p:nvPr/>
      </p:nvGrpSpPr>
      <p:grpSpPr>
        <a:xfrm>
          <a:off x="0" y="0"/>
          <a:ext cx="0" cy="0"/>
          <a:chOff x="0" y="0"/>
          <a:chExt cx="0" cy="0"/>
        </a:xfrm>
      </p:grpSpPr>
      <p:sp>
        <p:nvSpPr>
          <p:cNvPr id="783" name="Google Shape;783;p21"/>
          <p:cNvSpPr txBox="1"/>
          <p:nvPr/>
        </p:nvSpPr>
        <p:spPr>
          <a:xfrm>
            <a:off x="639579" y="134221"/>
            <a:ext cx="3100253" cy="587277"/>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457200" indent="-317500" algn="just">
              <a:buClr>
                <a:schemeClr val="dk1"/>
              </a:buClr>
              <a:buSzPts val="5200"/>
              <a:buFont typeface="Roboto"/>
              <a:buNone/>
              <a:defRPr sz="2400" b="1">
                <a:solidFill>
                  <a:schemeClr val="accent4">
                    <a:lumMod val="50000"/>
                  </a:schemeClr>
                </a:solidFill>
                <a:latin typeface="+mn-lt"/>
                <a:ea typeface="Roboto"/>
                <a:cs typeface="Fira Sans Extra Condensed"/>
                <a:sym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r>
              <a:rPr lang="en-US" dirty="0"/>
              <a:t>Dệt</a:t>
            </a:r>
            <a:endParaRPr dirty="0"/>
          </a:p>
        </p:txBody>
      </p:sp>
      <p:sp>
        <p:nvSpPr>
          <p:cNvPr id="784" name="Google Shape;784;p21"/>
          <p:cNvSpPr txBox="1"/>
          <p:nvPr/>
        </p:nvSpPr>
        <p:spPr>
          <a:xfrm>
            <a:off x="721978" y="1107805"/>
            <a:ext cx="4014913" cy="2161746"/>
          </a:xfrm>
          <a:prstGeom prst="rect">
            <a:avLst/>
          </a:prstGeom>
          <a:noFill/>
          <a:ln>
            <a:noFill/>
          </a:ln>
        </p:spPr>
        <p:txBody>
          <a:bodyPr spcFirstLastPara="1" wrap="square" lIns="0" tIns="12700" rIns="0" bIns="0" anchor="t" anchorCtr="0">
            <a:spAutoFit/>
          </a:bodyPr>
          <a:lstStyle/>
          <a:p>
            <a:pPr marL="12700"/>
            <a:r>
              <a:rPr lang="en-US" sz="2133" b="1">
                <a:solidFill>
                  <a:schemeClr val="dk1"/>
                </a:solidFill>
              </a:rPr>
              <a:t>Phương pháp phổ biến</a:t>
            </a:r>
            <a:endParaRPr sz="2489"/>
          </a:p>
          <a:p>
            <a:pPr marL="297807" indent="-285108">
              <a:spcBef>
                <a:spcPts val="409"/>
              </a:spcBef>
              <a:buSzPts val="1600"/>
              <a:buFont typeface="Arial"/>
              <a:buChar char="–"/>
            </a:pPr>
            <a:r>
              <a:rPr lang="en-US" sz="2133">
                <a:solidFill>
                  <a:schemeClr val="dk1"/>
                </a:solidFill>
              </a:rPr>
              <a:t>Máy dệt có động cơ</a:t>
            </a:r>
            <a:endParaRPr sz="2133">
              <a:solidFill>
                <a:schemeClr val="dk1"/>
              </a:solidFill>
            </a:endParaRPr>
          </a:p>
          <a:p>
            <a:pPr marL="298443" marR="5080" indent="-285744">
              <a:spcBef>
                <a:spcPts val="425"/>
              </a:spcBef>
              <a:buSzPts val="1600"/>
              <a:buFont typeface="Arial"/>
              <a:buChar char="–"/>
            </a:pPr>
            <a:r>
              <a:rPr lang="en-US" sz="2133">
                <a:solidFill>
                  <a:schemeClr val="dk1"/>
                </a:solidFill>
              </a:rPr>
              <a:t>Máy dệt tia nước (đa phần dùng cho vải tổng hợp)</a:t>
            </a:r>
            <a:endParaRPr sz="2133">
              <a:solidFill>
                <a:schemeClr val="dk1"/>
              </a:solidFill>
            </a:endParaRPr>
          </a:p>
          <a:p>
            <a:pPr marL="297807" indent="-285108">
              <a:spcBef>
                <a:spcPts val="265"/>
              </a:spcBef>
              <a:buSzPts val="1600"/>
              <a:buFont typeface="Arial"/>
              <a:buChar char="–"/>
            </a:pPr>
            <a:r>
              <a:rPr lang="en-US" sz="2133">
                <a:solidFill>
                  <a:schemeClr val="dk1"/>
                </a:solidFill>
              </a:rPr>
              <a:t>Dệt khí</a:t>
            </a:r>
            <a:endParaRPr sz="2133">
              <a:solidFill>
                <a:schemeClr val="dk1"/>
              </a:solidFill>
            </a:endParaRPr>
          </a:p>
          <a:p>
            <a:pPr marL="297807" indent="-285108">
              <a:spcBef>
                <a:spcPts val="315"/>
              </a:spcBef>
              <a:buSzPts val="1600"/>
              <a:buFont typeface="Arial"/>
              <a:buChar char="–"/>
            </a:pPr>
            <a:r>
              <a:rPr lang="en-US" sz="2133">
                <a:solidFill>
                  <a:schemeClr val="dk1"/>
                </a:solidFill>
              </a:rPr>
              <a:t>Dệt kiếm</a:t>
            </a:r>
            <a:endParaRPr sz="2133">
              <a:solidFill>
                <a:schemeClr val="dk1"/>
              </a:solidFill>
            </a:endParaRPr>
          </a:p>
        </p:txBody>
      </p:sp>
      <p:sp>
        <p:nvSpPr>
          <p:cNvPr id="785" name="Google Shape;785;p21"/>
          <p:cNvSpPr txBox="1"/>
          <p:nvPr/>
        </p:nvSpPr>
        <p:spPr>
          <a:xfrm>
            <a:off x="6548862" y="1107805"/>
            <a:ext cx="4797511" cy="1630891"/>
          </a:xfrm>
          <a:prstGeom prst="rect">
            <a:avLst/>
          </a:prstGeom>
          <a:noFill/>
          <a:ln>
            <a:noFill/>
          </a:ln>
        </p:spPr>
        <p:txBody>
          <a:bodyPr spcFirstLastPara="1" wrap="square" lIns="0" tIns="40000" rIns="0" bIns="0" anchor="t" anchorCtr="0">
            <a:spAutoFit/>
          </a:bodyPr>
          <a:lstStyle/>
          <a:p>
            <a:pPr marL="12700"/>
            <a:r>
              <a:rPr lang="en-US" b="1">
                <a:solidFill>
                  <a:schemeClr val="dk1"/>
                </a:solidFill>
              </a:rPr>
              <a:t>Dệt khí </a:t>
            </a:r>
            <a:r>
              <a:rPr lang="en-US">
                <a:solidFill>
                  <a:schemeClr val="dk1"/>
                </a:solidFill>
              </a:rPr>
              <a:t>phù hợp cho:</a:t>
            </a:r>
            <a:endParaRPr sz="2489"/>
          </a:p>
          <a:p>
            <a:pPr marL="393690" indent="-380990">
              <a:spcBef>
                <a:spcPts val="409"/>
              </a:spcBef>
              <a:buSzPts val="1400"/>
              <a:buFont typeface="Arial"/>
              <a:buChar char="•"/>
            </a:pPr>
            <a:r>
              <a:rPr lang="en-US">
                <a:solidFill>
                  <a:schemeClr val="dk1"/>
                </a:solidFill>
              </a:rPr>
              <a:t>Vải trơn, vải có thớ dệt</a:t>
            </a:r>
            <a:endParaRPr>
              <a:solidFill>
                <a:schemeClr val="dk1"/>
              </a:solidFill>
            </a:endParaRPr>
          </a:p>
          <a:p>
            <a:pPr marL="393690" indent="-380990">
              <a:spcBef>
                <a:spcPts val="311"/>
              </a:spcBef>
              <a:buSzPts val="1400"/>
              <a:buFont typeface="Arial"/>
              <a:buChar char="•"/>
            </a:pPr>
            <a:r>
              <a:rPr lang="en-US">
                <a:solidFill>
                  <a:schemeClr val="dk1"/>
                </a:solidFill>
              </a:rPr>
              <a:t>Vải mật độ cao cao cấp</a:t>
            </a:r>
            <a:endParaRPr>
              <a:solidFill>
                <a:schemeClr val="dk1"/>
              </a:solidFill>
            </a:endParaRPr>
          </a:p>
          <a:p>
            <a:pPr marL="393690" indent="-380990">
              <a:spcBef>
                <a:spcPts val="340"/>
              </a:spcBef>
              <a:buSzPts val="1400"/>
              <a:buFont typeface="Arial"/>
              <a:buChar char="•"/>
            </a:pPr>
            <a:r>
              <a:rPr lang="en-US">
                <a:solidFill>
                  <a:schemeClr val="dk1"/>
                </a:solidFill>
              </a:rPr>
              <a:t>Sản xuất nhanh, hàng loạt</a:t>
            </a:r>
            <a:endParaRPr>
              <a:solidFill>
                <a:schemeClr val="dk1"/>
              </a:solidFill>
            </a:endParaRPr>
          </a:p>
          <a:p>
            <a:pPr marL="370196">
              <a:spcBef>
                <a:spcPts val="215"/>
              </a:spcBef>
            </a:pPr>
            <a:endParaRPr>
              <a:solidFill>
                <a:schemeClr val="dk1"/>
              </a:solidFill>
            </a:endParaRPr>
          </a:p>
        </p:txBody>
      </p:sp>
      <p:sp>
        <p:nvSpPr>
          <p:cNvPr id="786" name="Google Shape;786;p21"/>
          <p:cNvSpPr txBox="1"/>
          <p:nvPr/>
        </p:nvSpPr>
        <p:spPr>
          <a:xfrm>
            <a:off x="6548862" y="3429000"/>
            <a:ext cx="4883636" cy="2626541"/>
          </a:xfrm>
          <a:prstGeom prst="rect">
            <a:avLst/>
          </a:prstGeom>
          <a:noFill/>
          <a:ln>
            <a:noFill/>
          </a:ln>
        </p:spPr>
        <p:txBody>
          <a:bodyPr spcFirstLastPara="1" wrap="square" lIns="0" tIns="55233" rIns="0" bIns="0" anchor="t" anchorCtr="0">
            <a:spAutoFit/>
          </a:bodyPr>
          <a:lstStyle/>
          <a:p>
            <a:pPr marL="12700"/>
            <a:r>
              <a:rPr lang="en-US" b="1">
                <a:solidFill>
                  <a:schemeClr val="dk1"/>
                </a:solidFill>
              </a:rPr>
              <a:t>Dệt kiếm </a:t>
            </a:r>
            <a:r>
              <a:rPr lang="en-US">
                <a:solidFill>
                  <a:schemeClr val="dk1"/>
                </a:solidFill>
              </a:rPr>
              <a:t>phù hợp cho:</a:t>
            </a:r>
            <a:endParaRPr sz="2489"/>
          </a:p>
          <a:p>
            <a:pPr marL="393690" indent="-380990">
              <a:spcBef>
                <a:spcPts val="409"/>
              </a:spcBef>
              <a:buSzPts val="1400"/>
              <a:buFont typeface="Arial"/>
              <a:buChar char="•"/>
            </a:pPr>
            <a:r>
              <a:rPr lang="en-US">
                <a:solidFill>
                  <a:schemeClr val="dk1"/>
                </a:solidFill>
              </a:rPr>
              <a:t>Vải dệt ngang nhiều màu</a:t>
            </a:r>
            <a:endParaRPr>
              <a:solidFill>
                <a:schemeClr val="dk1"/>
              </a:solidFill>
            </a:endParaRPr>
          </a:p>
          <a:p>
            <a:pPr marL="393690" indent="-380990">
              <a:spcBef>
                <a:spcPts val="315"/>
              </a:spcBef>
              <a:buSzPts val="1400"/>
              <a:buFont typeface="Arial"/>
              <a:buChar char="•"/>
            </a:pPr>
            <a:r>
              <a:rPr lang="en-US">
                <a:solidFill>
                  <a:schemeClr val="dk1"/>
                </a:solidFill>
              </a:rPr>
              <a:t>Vải nhuộm sợi (yarn-dyed)</a:t>
            </a:r>
            <a:endParaRPr>
              <a:solidFill>
                <a:schemeClr val="dk1"/>
              </a:solidFill>
            </a:endParaRPr>
          </a:p>
          <a:p>
            <a:pPr marL="393690" indent="-380990">
              <a:spcBef>
                <a:spcPts val="335"/>
              </a:spcBef>
              <a:buSzPts val="1400"/>
              <a:buFont typeface="Arial"/>
              <a:buChar char="•"/>
            </a:pPr>
            <a:r>
              <a:rPr lang="en-US">
                <a:solidFill>
                  <a:schemeClr val="dk1"/>
                </a:solidFill>
              </a:rPr>
              <a:t>Vải nhung hai lớp</a:t>
            </a:r>
            <a:endParaRPr>
              <a:solidFill>
                <a:schemeClr val="dk1"/>
              </a:solidFill>
            </a:endParaRPr>
          </a:p>
          <a:p>
            <a:pPr marL="393690" indent="-380990">
              <a:spcBef>
                <a:spcPts val="215"/>
              </a:spcBef>
              <a:buSzPts val="1400"/>
              <a:buFont typeface="Arial"/>
              <a:buChar char="•"/>
            </a:pPr>
            <a:r>
              <a:rPr lang="en-US">
                <a:solidFill>
                  <a:schemeClr val="dk1"/>
                </a:solidFill>
              </a:rPr>
              <a:t>Vải thun vảy cá (terry)</a:t>
            </a:r>
            <a:endParaRPr>
              <a:solidFill>
                <a:schemeClr val="dk1"/>
              </a:solidFill>
            </a:endParaRPr>
          </a:p>
          <a:p>
            <a:pPr marL="393690" indent="-380990">
              <a:spcBef>
                <a:spcPts val="311"/>
              </a:spcBef>
              <a:buSzPts val="1400"/>
              <a:buFont typeface="Arial"/>
              <a:buChar char="•"/>
            </a:pPr>
            <a:r>
              <a:rPr lang="en-US">
                <a:solidFill>
                  <a:schemeClr val="dk1"/>
                </a:solidFill>
              </a:rPr>
              <a:t>Vải trang trí</a:t>
            </a:r>
            <a:endParaRPr>
              <a:solidFill>
                <a:schemeClr val="dk1"/>
              </a:solidFill>
            </a:endParaRPr>
          </a:p>
          <a:p>
            <a:pPr marL="393690" indent="-380990">
              <a:spcBef>
                <a:spcPts val="315"/>
              </a:spcBef>
              <a:buSzPts val="1400"/>
              <a:buFont typeface="Arial"/>
              <a:buChar char="•"/>
            </a:pPr>
            <a:r>
              <a:rPr lang="en-US">
                <a:solidFill>
                  <a:schemeClr val="dk1"/>
                </a:solidFill>
              </a:rPr>
              <a:t>Chậm hơn nhiều so với dệt khí</a:t>
            </a:r>
            <a:endParaRPr>
              <a:solidFill>
                <a:schemeClr val="dk1"/>
              </a:solidFill>
            </a:endParaRPr>
          </a:p>
          <a:p>
            <a:pPr marL="393690" marR="5080" indent="-380990">
              <a:lnSpc>
                <a:spcPct val="101400"/>
              </a:lnSpc>
              <a:spcBef>
                <a:spcPts val="311"/>
              </a:spcBef>
              <a:buSzPts val="1400"/>
              <a:buFont typeface="Arial"/>
              <a:buChar char="•"/>
            </a:pPr>
            <a:r>
              <a:rPr lang="en-US">
                <a:solidFill>
                  <a:schemeClr val="dk1"/>
                </a:solidFill>
              </a:rPr>
              <a:t>Lượng năng lượng tiêu thụ: vừa phải</a:t>
            </a:r>
            <a:endParaRPr>
              <a:solidFill>
                <a:schemeClr val="dk1"/>
              </a:solidFill>
            </a:endParaRPr>
          </a:p>
        </p:txBody>
      </p:sp>
      <p:pic>
        <p:nvPicPr>
          <p:cNvPr id="787" name="Google Shape;787;p21"/>
          <p:cNvPicPr preferRelativeResize="0"/>
          <p:nvPr/>
        </p:nvPicPr>
        <p:blipFill rotWithShape="1">
          <a:blip r:embed="rId3">
            <a:alphaModFix/>
          </a:blip>
          <a:srcRect/>
          <a:stretch/>
        </p:blipFill>
        <p:spPr>
          <a:xfrm>
            <a:off x="721978" y="3596616"/>
            <a:ext cx="3636500" cy="242338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pic>
        <p:nvPicPr>
          <p:cNvPr id="2" name="Picture 1">
            <a:extLst>
              <a:ext uri="{FF2B5EF4-FFF2-40B4-BE49-F238E27FC236}">
                <a16:creationId xmlns:a16="http://schemas.microsoft.com/office/drawing/2014/main" id="{CBB00624-898B-4A46-BA69-024A8BF88E43}"/>
              </a:ext>
            </a:extLst>
          </p:cNvPr>
          <p:cNvPicPr>
            <a:picLocks noChangeAspect="1"/>
          </p:cNvPicPr>
          <p:nvPr/>
        </p:nvPicPr>
        <p:blipFill>
          <a:blip r:embed="rId3"/>
          <a:stretch>
            <a:fillRect/>
          </a:stretch>
        </p:blipFill>
        <p:spPr>
          <a:xfrm>
            <a:off x="2264230" y="1747939"/>
            <a:ext cx="7870800" cy="4829038"/>
          </a:xfrm>
          <a:prstGeom prst="rect">
            <a:avLst/>
          </a:prstGeom>
        </p:spPr>
      </p:pic>
      <p:sp>
        <p:nvSpPr>
          <p:cNvPr id="40" name="Google Shape;783;p21">
            <a:extLst>
              <a:ext uri="{FF2B5EF4-FFF2-40B4-BE49-F238E27FC236}">
                <a16:creationId xmlns:a16="http://schemas.microsoft.com/office/drawing/2014/main" id="{56E18D96-3DA9-48D3-87C0-454805B82739}"/>
              </a:ext>
            </a:extLst>
          </p:cNvPr>
          <p:cNvSpPr txBox="1"/>
          <p:nvPr/>
        </p:nvSpPr>
        <p:spPr>
          <a:xfrm>
            <a:off x="835521" y="1269520"/>
            <a:ext cx="5706793" cy="382156"/>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RPr/>
            </a:defPPr>
            <a:lvl1pPr marL="457200" indent="-317500" algn="just">
              <a:buClr>
                <a:schemeClr val="dk1"/>
              </a:buClr>
              <a:buSzPts val="5200"/>
              <a:buFont typeface="Roboto"/>
              <a:buNone/>
              <a:defRPr sz="2400" b="1">
                <a:solidFill>
                  <a:schemeClr val="accent4">
                    <a:lumMod val="50000"/>
                  </a:schemeClr>
                </a:solidFill>
                <a:latin typeface="+mn-lt"/>
                <a:ea typeface="Roboto"/>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t>Cân bằng năng lượng</a:t>
            </a:r>
            <a:endParaRPr dirty="0"/>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Shape 814"/>
        <p:cNvGrpSpPr/>
        <p:nvPr/>
      </p:nvGrpSpPr>
      <p:grpSpPr>
        <a:xfrm>
          <a:off x="0" y="0"/>
          <a:ext cx="0" cy="0"/>
          <a:chOff x="0" y="0"/>
          <a:chExt cx="0" cy="0"/>
        </a:xfrm>
      </p:grpSpPr>
      <p:sp>
        <p:nvSpPr>
          <p:cNvPr id="815" name="Google Shape;815;p23"/>
          <p:cNvSpPr txBox="1">
            <a:spLocks noGrp="1"/>
          </p:cNvSpPr>
          <p:nvPr>
            <p:ph idx="4294967295" type="title"/>
          </p:nvPr>
        </p:nvSpPr>
        <p:spPr>
          <a:xfrm>
            <a:off x="762000" y="1138124"/>
            <a:ext cx="10515600" cy="794091"/>
          </a:xfrm>
          <a:prstGeom prst="rect">
            <a:avLst/>
          </a:prstGeom>
          <a:noFill/>
          <a:ln>
            <a:noFill/>
          </a:ln>
        </p:spPr>
        <p:txBody>
          <a:bodyPr anchor="ctr" anchorCtr="0" bIns="121900" lIns="121900" rIns="121900" spcFirstLastPara="1" tIns="121900" wrap="square">
            <a:noAutofit/>
          </a:bodyPr>
          <a:lstStyle/>
          <a:p>
            <a:pPr algn="just" indent="-317500" marL="457200">
              <a:buSzPts val="5200"/>
              <a:buFont typeface="Roboto"/>
            </a:pPr>
            <a:r>
              <a:rPr dirty="0" lang="en-US" sz="2400">
                <a:solidFill>
                  <a:schemeClr val="accent4">
                    <a:lumMod val="50000"/>
                  </a:schemeClr>
                </a:solidFill>
                <a:latin typeface="+mn-lt"/>
                <a:ea typeface="Roboto"/>
                <a:sym typeface="Arial"/>
              </a:rPr>
              <a:t>Quy trình ướt</a:t>
            </a:r>
            <a:endParaRPr dirty="0" sz="2400">
              <a:solidFill>
                <a:schemeClr val="accent4">
                  <a:lumMod val="50000"/>
                </a:schemeClr>
              </a:solidFill>
              <a:latin typeface="+mn-lt"/>
              <a:ea typeface="Roboto"/>
              <a:sym typeface="Arial"/>
            </a:endParaRPr>
          </a:p>
        </p:txBody>
      </p:sp>
      <p:pic>
        <p:nvPicPr>
          <p:cNvPr descr="A machine with red fabric&#10;&#10;Description automatically generated with medium confidence" id="816" name="Google Shape;816;p23"/>
          <p:cNvPicPr preferRelativeResize="0"/>
          <p:nvPr/>
        </p:nvPicPr>
        <p:blipFill rotWithShape="1">
          <a:blip r:embed="rId3">
            <a:alphaModFix/>
          </a:blip>
          <a:srcRect b="2" l="96" r="74"/>
          <a:stretch/>
        </p:blipFill>
        <p:spPr>
          <a:xfrm>
            <a:off x="2383971" y="2280901"/>
            <a:ext cx="8305800" cy="321638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Google Shape;821;p24"/>
          <p:cNvSpPr txBox="1">
            <a:spLocks noGrp="1"/>
          </p:cNvSpPr>
          <p:nvPr>
            <p:ph type="title" idx="4294967295"/>
          </p:nvPr>
        </p:nvSpPr>
        <p:spPr>
          <a:xfrm>
            <a:off x="461269" y="1281216"/>
            <a:ext cx="4312920" cy="382156"/>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a:solidFill>
                  <a:schemeClr val="accent4">
                    <a:lumMod val="50000"/>
                  </a:schemeClr>
                </a:solidFill>
                <a:latin typeface="+mn-lt"/>
                <a:ea typeface="Roboto"/>
              </a:rPr>
              <a:t>Quy trình ướt</a:t>
            </a:r>
            <a:endParaRPr sz="2400">
              <a:solidFill>
                <a:schemeClr val="accent4">
                  <a:lumMod val="50000"/>
                </a:schemeClr>
              </a:solidFill>
              <a:latin typeface="+mn-lt"/>
              <a:ea typeface="Roboto"/>
            </a:endParaRPr>
          </a:p>
        </p:txBody>
      </p:sp>
      <p:sp>
        <p:nvSpPr>
          <p:cNvPr id="822" name="Google Shape;822;p24"/>
          <p:cNvSpPr txBox="1"/>
          <p:nvPr/>
        </p:nvSpPr>
        <p:spPr>
          <a:xfrm>
            <a:off x="9715030" y="102109"/>
            <a:ext cx="651511" cy="135935"/>
          </a:xfrm>
          <a:prstGeom prst="rect">
            <a:avLst/>
          </a:prstGeom>
          <a:noFill/>
          <a:ln>
            <a:noFill/>
          </a:ln>
        </p:spPr>
        <p:txBody>
          <a:bodyPr spcFirstLastPara="1" wrap="square" lIns="0" tIns="12700" rIns="0" bIns="0" anchor="t" anchorCtr="0">
            <a:spAutoFit/>
          </a:bodyPr>
          <a:lstStyle/>
          <a:p>
            <a:pPr marL="12700"/>
            <a:r>
              <a:rPr lang="en-US" sz="800">
                <a:solidFill>
                  <a:srgbClr val="FFFFFF"/>
                </a:solidFill>
              </a:rPr>
              <a:t>HOÀN THIỆN</a:t>
            </a:r>
            <a:endParaRPr sz="800"/>
          </a:p>
        </p:txBody>
      </p:sp>
      <p:grpSp>
        <p:nvGrpSpPr>
          <p:cNvPr id="823" name="Google Shape;823;p24"/>
          <p:cNvGrpSpPr/>
          <p:nvPr/>
        </p:nvGrpSpPr>
        <p:grpSpPr>
          <a:xfrm>
            <a:off x="3031386" y="1124255"/>
            <a:ext cx="6129225" cy="5507435"/>
            <a:chOff x="1951250" y="0"/>
            <a:chExt cx="4596919" cy="4130576"/>
          </a:xfrm>
        </p:grpSpPr>
        <p:sp>
          <p:nvSpPr>
            <p:cNvPr id="824" name="Google Shape;824;p24"/>
            <p:cNvSpPr/>
            <p:nvPr/>
          </p:nvSpPr>
          <p:spPr>
            <a:xfrm>
              <a:off x="5016016" y="725742"/>
              <a:ext cx="1532153" cy="3404834"/>
            </a:xfrm>
            <a:prstGeom prst="wedgeRectCallout">
              <a:avLst>
                <a:gd name="adj1" fmla="val 0"/>
                <a:gd name="adj2" fmla="val 0"/>
              </a:avLst>
            </a:prstGeom>
            <a:solidFill>
              <a:srgbClr val="BEBEBE"/>
            </a:solidFill>
            <a:ln w="25400" cap="flat" cmpd="sng">
              <a:solidFill>
                <a:srgbClr val="3C3C3C"/>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825" name="Google Shape;825;p24"/>
            <p:cNvSpPr txBox="1"/>
            <p:nvPr/>
          </p:nvSpPr>
          <p:spPr>
            <a:xfrm>
              <a:off x="5210466" y="725742"/>
              <a:ext cx="1337703" cy="3404834"/>
            </a:xfrm>
            <a:prstGeom prst="rect">
              <a:avLst/>
            </a:prstGeom>
            <a:noFill/>
            <a:ln>
              <a:noFill/>
            </a:ln>
          </p:spPr>
          <p:txBody>
            <a:bodyPr spcFirstLastPara="1" wrap="square" lIns="55033" tIns="55033" rIns="55033" bIns="55033" anchor="t" anchorCtr="0">
              <a:noAutofit/>
            </a:bodyPr>
            <a:lstStyle/>
            <a:p>
              <a:pPr algn="just">
                <a:lnSpc>
                  <a:spcPct val="90000"/>
                </a:lnSpc>
                <a:buSzPts val="1300"/>
              </a:pPr>
              <a:r>
                <a:rPr lang="en-US" sz="1733">
                  <a:solidFill>
                    <a:srgbClr val="C00000"/>
                  </a:solidFill>
                </a:rPr>
                <a:t>Căng định hình</a:t>
              </a:r>
              <a:endParaRPr sz="1733">
                <a:solidFill>
                  <a:srgbClr val="C00000"/>
                </a:solidFill>
              </a:endParaRPr>
            </a:p>
            <a:p>
              <a:pPr algn="just">
                <a:lnSpc>
                  <a:spcPct val="90000"/>
                </a:lnSpc>
                <a:spcBef>
                  <a:spcPts val="607"/>
                </a:spcBef>
                <a:buSzPts val="1300"/>
              </a:pPr>
              <a:r>
                <a:rPr lang="en-US" sz="1733"/>
                <a:t>Chống nước</a:t>
              </a:r>
              <a:endParaRPr sz="1733"/>
            </a:p>
            <a:p>
              <a:pPr algn="just">
                <a:lnSpc>
                  <a:spcPct val="90000"/>
                </a:lnSpc>
                <a:spcBef>
                  <a:spcPts val="607"/>
                </a:spcBef>
                <a:buSzPts val="1300"/>
              </a:pPr>
              <a:r>
                <a:rPr lang="en-US" sz="1733"/>
                <a:t>Chống nhăn</a:t>
              </a:r>
              <a:endParaRPr sz="1733"/>
            </a:p>
            <a:p>
              <a:pPr algn="just">
                <a:lnSpc>
                  <a:spcPct val="90000"/>
                </a:lnSpc>
                <a:spcBef>
                  <a:spcPts val="607"/>
                </a:spcBef>
                <a:buSzPts val="1300"/>
              </a:pPr>
              <a:r>
                <a:rPr lang="en-US" sz="1733"/>
                <a:t>Làm mềm</a:t>
              </a:r>
              <a:endParaRPr sz="1733"/>
            </a:p>
            <a:p>
              <a:pPr algn="just">
                <a:lnSpc>
                  <a:spcPct val="90000"/>
                </a:lnSpc>
                <a:spcBef>
                  <a:spcPts val="607"/>
                </a:spcBef>
                <a:buSzPts val="1300"/>
              </a:pPr>
              <a:r>
                <a:rPr lang="en-US" sz="1733"/>
                <a:t>Chống lửa</a:t>
              </a:r>
              <a:endParaRPr sz="1733"/>
            </a:p>
            <a:p>
              <a:pPr algn="just">
                <a:lnSpc>
                  <a:spcPct val="90000"/>
                </a:lnSpc>
                <a:spcBef>
                  <a:spcPts val="607"/>
                </a:spcBef>
                <a:buSzPts val="1300"/>
              </a:pPr>
              <a:r>
                <a:rPr lang="en-US" sz="1733"/>
                <a:t>Chống mùi</a:t>
              </a:r>
              <a:endParaRPr sz="1733"/>
            </a:p>
            <a:p>
              <a:pPr algn="just">
                <a:lnSpc>
                  <a:spcPct val="90000"/>
                </a:lnSpc>
                <a:spcBef>
                  <a:spcPts val="607"/>
                </a:spcBef>
                <a:buSzPts val="1300"/>
              </a:pPr>
              <a:r>
                <a:rPr lang="en-US" sz="1733"/>
                <a:t>Chống dầu</a:t>
              </a:r>
              <a:endParaRPr sz="1733"/>
            </a:p>
            <a:p>
              <a:pPr algn="just">
                <a:lnSpc>
                  <a:spcPct val="90000"/>
                </a:lnSpc>
                <a:spcBef>
                  <a:spcPts val="607"/>
                </a:spcBef>
                <a:buSzPts val="1300"/>
              </a:pPr>
              <a:r>
                <a:rPr lang="en-US" sz="1733"/>
                <a:t>Kháng khuẩn</a:t>
              </a:r>
              <a:endParaRPr sz="1733"/>
            </a:p>
            <a:p>
              <a:pPr algn="just">
                <a:lnSpc>
                  <a:spcPct val="90000"/>
                </a:lnSpc>
                <a:spcBef>
                  <a:spcPts val="607"/>
                </a:spcBef>
                <a:buSzPts val="1300"/>
              </a:pPr>
              <a:r>
                <a:rPr lang="en-US" sz="1733"/>
                <a:t>Cán láng</a:t>
              </a:r>
              <a:endParaRPr sz="1733"/>
            </a:p>
          </p:txBody>
        </p:sp>
        <p:sp>
          <p:nvSpPr>
            <p:cNvPr id="826" name="Google Shape;826;p24"/>
            <p:cNvSpPr/>
            <p:nvPr/>
          </p:nvSpPr>
          <p:spPr>
            <a:xfrm>
              <a:off x="5016016" y="0"/>
              <a:ext cx="1532153" cy="726981"/>
            </a:xfrm>
            <a:prstGeom prst="rect">
              <a:avLst/>
            </a:prstGeom>
            <a:solidFill>
              <a:schemeClr val="dk2"/>
            </a:solidFill>
            <a:ln w="2540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827" name="Google Shape;827;p24"/>
            <p:cNvSpPr txBox="1"/>
            <p:nvPr/>
          </p:nvSpPr>
          <p:spPr>
            <a:xfrm>
              <a:off x="5016016" y="0"/>
              <a:ext cx="1532153" cy="726981"/>
            </a:xfrm>
            <a:prstGeom prst="rect">
              <a:avLst/>
            </a:prstGeom>
            <a:noFill/>
            <a:ln>
              <a:noFill/>
            </a:ln>
          </p:spPr>
          <p:txBody>
            <a:bodyPr spcFirstLastPara="1" wrap="square" lIns="88900" tIns="88900" rIns="88900" bIns="88900" anchor="ctr" anchorCtr="0">
              <a:noAutofit/>
            </a:bodyPr>
            <a:lstStyle/>
            <a:p>
              <a:pPr algn="just">
                <a:lnSpc>
                  <a:spcPct val="90000"/>
                </a:lnSpc>
                <a:buSzPts val="2100"/>
              </a:pPr>
              <a:r>
                <a:rPr lang="en-US" sz="2800">
                  <a:solidFill>
                    <a:schemeClr val="lt1"/>
                  </a:solidFill>
                  <a:latin typeface="Calibri"/>
                  <a:ea typeface="Calibri"/>
                  <a:cs typeface="Calibri"/>
                  <a:sym typeface="Calibri"/>
                </a:rPr>
                <a:t>Hoàn tất</a:t>
              </a:r>
              <a:endParaRPr sz="2800">
                <a:solidFill>
                  <a:schemeClr val="lt1"/>
                </a:solidFill>
              </a:endParaRPr>
            </a:p>
          </p:txBody>
        </p:sp>
        <p:sp>
          <p:nvSpPr>
            <p:cNvPr id="828" name="Google Shape;828;p24"/>
            <p:cNvSpPr/>
            <p:nvPr/>
          </p:nvSpPr>
          <p:spPr>
            <a:xfrm>
              <a:off x="3483404" y="725742"/>
              <a:ext cx="1532153" cy="3161956"/>
            </a:xfrm>
            <a:prstGeom prst="wedgeRectCallout">
              <a:avLst>
                <a:gd name="adj1" fmla="val 62500"/>
                <a:gd name="adj2" fmla="val 20830"/>
              </a:avLst>
            </a:prstGeom>
            <a:solidFill>
              <a:srgbClr val="BEBEBE"/>
            </a:solidFill>
            <a:ln w="25400" cap="flat" cmpd="sng">
              <a:solidFill>
                <a:srgbClr val="3C3C3C"/>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829" name="Google Shape;829;p24"/>
            <p:cNvSpPr txBox="1"/>
            <p:nvPr/>
          </p:nvSpPr>
          <p:spPr>
            <a:xfrm>
              <a:off x="3677853" y="725742"/>
              <a:ext cx="1337703" cy="3161956"/>
            </a:xfrm>
            <a:prstGeom prst="rect">
              <a:avLst/>
            </a:prstGeom>
            <a:noFill/>
            <a:ln>
              <a:noFill/>
            </a:ln>
          </p:spPr>
          <p:txBody>
            <a:bodyPr spcFirstLastPara="1" wrap="square" lIns="55033" tIns="55033" rIns="55033" bIns="55033" anchor="t" anchorCtr="0">
              <a:noAutofit/>
            </a:bodyPr>
            <a:lstStyle/>
            <a:p>
              <a:pPr algn="just">
                <a:lnSpc>
                  <a:spcPct val="90000"/>
                </a:lnSpc>
                <a:buSzPts val="1300"/>
              </a:pPr>
              <a:r>
                <a:rPr lang="en-US" sz="1733">
                  <a:solidFill>
                    <a:srgbClr val="C00000"/>
                  </a:solidFill>
                </a:rPr>
                <a:t>Nhuộm</a:t>
              </a:r>
              <a:r>
                <a:rPr lang="en-US" sz="1733"/>
                <a:t> </a:t>
              </a:r>
              <a:endParaRPr sz="2489"/>
            </a:p>
            <a:p>
              <a:pPr algn="just">
                <a:lnSpc>
                  <a:spcPct val="90000"/>
                </a:lnSpc>
                <a:spcBef>
                  <a:spcPts val="607"/>
                </a:spcBef>
                <a:buSzPts val="1300"/>
              </a:pPr>
              <a:r>
                <a:rPr lang="en-US" sz="1733"/>
                <a:t>In</a:t>
              </a:r>
              <a:endParaRPr sz="1733"/>
            </a:p>
          </p:txBody>
        </p:sp>
        <p:sp>
          <p:nvSpPr>
            <p:cNvPr id="830" name="Google Shape;830;p24"/>
            <p:cNvSpPr/>
            <p:nvPr/>
          </p:nvSpPr>
          <p:spPr>
            <a:xfrm>
              <a:off x="3483404" y="117721"/>
              <a:ext cx="1532153" cy="608020"/>
            </a:xfrm>
            <a:prstGeom prst="rect">
              <a:avLst/>
            </a:prstGeom>
            <a:solidFill>
              <a:schemeClr val="dk2"/>
            </a:solidFill>
            <a:ln w="2540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831" name="Google Shape;831;p24"/>
            <p:cNvSpPr txBox="1"/>
            <p:nvPr/>
          </p:nvSpPr>
          <p:spPr>
            <a:xfrm>
              <a:off x="3483404" y="117721"/>
              <a:ext cx="1532153" cy="608020"/>
            </a:xfrm>
            <a:prstGeom prst="rect">
              <a:avLst/>
            </a:prstGeom>
            <a:noFill/>
            <a:ln>
              <a:noFill/>
            </a:ln>
          </p:spPr>
          <p:txBody>
            <a:bodyPr spcFirstLastPara="1" wrap="square" lIns="88900" tIns="88900" rIns="88900" bIns="88900" anchor="ctr" anchorCtr="0">
              <a:noAutofit/>
            </a:bodyPr>
            <a:lstStyle/>
            <a:p>
              <a:pPr algn="just">
                <a:lnSpc>
                  <a:spcPct val="90000"/>
                </a:lnSpc>
                <a:buSzPts val="2100"/>
              </a:pPr>
              <a:r>
                <a:rPr lang="en-US" sz="2800">
                  <a:solidFill>
                    <a:schemeClr val="lt1"/>
                  </a:solidFill>
                  <a:latin typeface="Calibri"/>
                  <a:ea typeface="Calibri"/>
                  <a:cs typeface="Calibri"/>
                  <a:sym typeface="Calibri"/>
                </a:rPr>
                <a:t>Nhuộm và in</a:t>
              </a:r>
              <a:endParaRPr sz="2800">
                <a:solidFill>
                  <a:schemeClr val="lt1"/>
                </a:solidFill>
              </a:endParaRPr>
            </a:p>
          </p:txBody>
        </p:sp>
        <p:sp>
          <p:nvSpPr>
            <p:cNvPr id="832" name="Google Shape;832;p24"/>
            <p:cNvSpPr/>
            <p:nvPr/>
          </p:nvSpPr>
          <p:spPr>
            <a:xfrm>
              <a:off x="1951250" y="725742"/>
              <a:ext cx="1532153" cy="2918665"/>
            </a:xfrm>
            <a:prstGeom prst="wedgeRectCallout">
              <a:avLst>
                <a:gd name="adj1" fmla="val 62500"/>
                <a:gd name="adj2" fmla="val 20830"/>
              </a:avLst>
            </a:prstGeom>
            <a:solidFill>
              <a:srgbClr val="BEBEBE"/>
            </a:solidFill>
            <a:ln w="25400" cap="flat" cmpd="sng">
              <a:solidFill>
                <a:srgbClr val="3C3C3C"/>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833" name="Google Shape;833;p24"/>
            <p:cNvSpPr txBox="1"/>
            <p:nvPr/>
          </p:nvSpPr>
          <p:spPr>
            <a:xfrm>
              <a:off x="2145700" y="725742"/>
              <a:ext cx="1337703" cy="2918665"/>
            </a:xfrm>
            <a:prstGeom prst="rect">
              <a:avLst/>
            </a:prstGeom>
            <a:noFill/>
            <a:ln>
              <a:noFill/>
            </a:ln>
          </p:spPr>
          <p:txBody>
            <a:bodyPr spcFirstLastPara="1" wrap="square" lIns="55033" tIns="55033" rIns="55033" bIns="55033" anchor="t" anchorCtr="0">
              <a:noAutofit/>
            </a:bodyPr>
            <a:lstStyle/>
            <a:p>
              <a:pPr algn="just">
                <a:lnSpc>
                  <a:spcPct val="90000"/>
                </a:lnSpc>
                <a:buSzPts val="1300"/>
              </a:pPr>
              <a:r>
                <a:rPr lang="en-US" sz="1733"/>
                <a:t>Cắt</a:t>
              </a:r>
              <a:endParaRPr sz="2489"/>
            </a:p>
            <a:p>
              <a:pPr algn="just">
                <a:lnSpc>
                  <a:spcPct val="90000"/>
                </a:lnSpc>
                <a:spcBef>
                  <a:spcPts val="607"/>
                </a:spcBef>
                <a:buSzPts val="1300"/>
              </a:pPr>
              <a:r>
                <a:rPr lang="en-US" sz="1733"/>
                <a:t>Chải</a:t>
              </a:r>
              <a:endParaRPr sz="1733"/>
            </a:p>
            <a:p>
              <a:pPr algn="just">
                <a:lnSpc>
                  <a:spcPct val="90000"/>
                </a:lnSpc>
                <a:spcBef>
                  <a:spcPts val="607"/>
                </a:spcBef>
                <a:buSzPts val="1300"/>
              </a:pPr>
              <a:r>
                <a:rPr lang="en-US" sz="1733">
                  <a:solidFill>
                    <a:srgbClr val="C00000"/>
                  </a:solidFill>
                </a:rPr>
                <a:t>Đốt lông, Giũ hồ</a:t>
              </a:r>
              <a:endParaRPr sz="2489"/>
            </a:p>
            <a:p>
              <a:pPr algn="just">
                <a:lnSpc>
                  <a:spcPct val="90000"/>
                </a:lnSpc>
                <a:spcBef>
                  <a:spcPts val="607"/>
                </a:spcBef>
                <a:buSzPts val="1300"/>
              </a:pPr>
              <a:r>
                <a:rPr lang="en-US" sz="1733">
                  <a:solidFill>
                    <a:srgbClr val="C00000"/>
                  </a:solidFill>
                </a:rPr>
                <a:t>Nấu, Tẩy trắng hoặc Nấu và Tẩy trắng cùng lúc (Solomatic Bleaching) </a:t>
              </a:r>
              <a:endParaRPr sz="2489"/>
            </a:p>
            <a:p>
              <a:pPr algn="just">
                <a:lnSpc>
                  <a:spcPct val="90000"/>
                </a:lnSpc>
                <a:spcBef>
                  <a:spcPts val="607"/>
                </a:spcBef>
                <a:buSzPts val="1300"/>
              </a:pPr>
              <a:r>
                <a:rPr lang="en-US" sz="1733">
                  <a:solidFill>
                    <a:srgbClr val="C00000"/>
                  </a:solidFill>
                </a:rPr>
                <a:t>Giặt</a:t>
              </a:r>
              <a:endParaRPr sz="1733">
                <a:solidFill>
                  <a:srgbClr val="C00000"/>
                </a:solidFill>
              </a:endParaRPr>
            </a:p>
            <a:p>
              <a:pPr algn="just">
                <a:lnSpc>
                  <a:spcPct val="90000"/>
                </a:lnSpc>
                <a:spcBef>
                  <a:spcPts val="607"/>
                </a:spcBef>
                <a:buSzPts val="1300"/>
              </a:pPr>
              <a:r>
                <a:rPr lang="en-US" sz="1733">
                  <a:solidFill>
                    <a:srgbClr val="C00000"/>
                  </a:solidFill>
                </a:rPr>
                <a:t>Kiềm bóng, Sấy khô</a:t>
              </a:r>
              <a:endParaRPr sz="1733">
                <a:solidFill>
                  <a:srgbClr val="C00000"/>
                </a:solidFill>
              </a:endParaRPr>
            </a:p>
            <a:p>
              <a:pPr algn="just">
                <a:lnSpc>
                  <a:spcPct val="90000"/>
                </a:lnSpc>
                <a:spcBef>
                  <a:spcPts val="607"/>
                </a:spcBef>
                <a:buSzPts val="1300"/>
              </a:pPr>
              <a:r>
                <a:rPr lang="en-US" sz="1733">
                  <a:solidFill>
                    <a:srgbClr val="C00000"/>
                  </a:solidFill>
                </a:rPr>
                <a:t>Căng định hình</a:t>
              </a:r>
              <a:endParaRPr sz="2489"/>
            </a:p>
            <a:p>
              <a:pPr algn="just">
                <a:lnSpc>
                  <a:spcPct val="90000"/>
                </a:lnSpc>
                <a:spcBef>
                  <a:spcPts val="607"/>
                </a:spcBef>
                <a:buSzPts val="1300"/>
              </a:pPr>
              <a:r>
                <a:rPr lang="en-US" sz="1733"/>
                <a:t>Phòng co</a:t>
              </a:r>
              <a:endParaRPr sz="1733"/>
            </a:p>
          </p:txBody>
        </p:sp>
        <p:sp>
          <p:nvSpPr>
            <p:cNvPr id="834" name="Google Shape;834;p24"/>
            <p:cNvSpPr/>
            <p:nvPr/>
          </p:nvSpPr>
          <p:spPr>
            <a:xfrm>
              <a:off x="1951250" y="239160"/>
              <a:ext cx="1532153" cy="486581"/>
            </a:xfrm>
            <a:prstGeom prst="rect">
              <a:avLst/>
            </a:prstGeom>
            <a:solidFill>
              <a:schemeClr val="dk2"/>
            </a:solidFill>
            <a:ln w="2540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835" name="Google Shape;835;p24"/>
            <p:cNvSpPr txBox="1"/>
            <p:nvPr/>
          </p:nvSpPr>
          <p:spPr>
            <a:xfrm>
              <a:off x="1951250" y="239160"/>
              <a:ext cx="1532153" cy="486581"/>
            </a:xfrm>
            <a:prstGeom prst="rect">
              <a:avLst/>
            </a:prstGeom>
            <a:noFill/>
            <a:ln>
              <a:noFill/>
            </a:ln>
          </p:spPr>
          <p:txBody>
            <a:bodyPr spcFirstLastPara="1" wrap="square" lIns="88900" tIns="88900" rIns="88900" bIns="88900" anchor="ctr" anchorCtr="0">
              <a:noAutofit/>
            </a:bodyPr>
            <a:lstStyle/>
            <a:p>
              <a:pPr algn="just">
                <a:lnSpc>
                  <a:spcPct val="90000"/>
                </a:lnSpc>
                <a:buSzPts val="2100"/>
              </a:pPr>
              <a:r>
                <a:rPr lang="en-US" sz="2800">
                  <a:solidFill>
                    <a:schemeClr val="lt1"/>
                  </a:solidFill>
                  <a:latin typeface="Calibri"/>
                  <a:ea typeface="Calibri"/>
                  <a:cs typeface="Calibri"/>
                  <a:sym typeface="Calibri"/>
                </a:rPr>
                <a:t>Tiền xử lý</a:t>
              </a:r>
              <a:endParaRPr sz="2800">
                <a:solidFill>
                  <a:schemeClr val="lt1"/>
                </a:solidFil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39"/>
        <p:cNvGrpSpPr/>
        <p:nvPr/>
      </p:nvGrpSpPr>
      <p:grpSpPr>
        <a:xfrm>
          <a:off x="0" y="0"/>
          <a:ext cx="0" cy="0"/>
          <a:chOff x="0" y="0"/>
          <a:chExt cx="0" cy="0"/>
        </a:xfrm>
      </p:grpSpPr>
      <p:sp>
        <p:nvSpPr>
          <p:cNvPr id="840" name="Google Shape;840;p25"/>
          <p:cNvSpPr txBox="1">
            <a:spLocks noGrp="1"/>
          </p:cNvSpPr>
          <p:nvPr>
            <p:ph type="title" idx="4294967295"/>
          </p:nvPr>
        </p:nvSpPr>
        <p:spPr>
          <a:xfrm>
            <a:off x="751115" y="1375948"/>
            <a:ext cx="8315153" cy="287467"/>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Công nghệ dệt nhuộm</a:t>
            </a:r>
            <a:endParaRPr sz="2400" dirty="0">
              <a:solidFill>
                <a:schemeClr val="accent4">
                  <a:lumMod val="50000"/>
                </a:schemeClr>
              </a:solidFill>
              <a:latin typeface="+mn-lt"/>
              <a:ea typeface="Roboto"/>
            </a:endParaRPr>
          </a:p>
        </p:txBody>
      </p:sp>
      <p:grpSp>
        <p:nvGrpSpPr>
          <p:cNvPr id="841" name="Google Shape;841;p25"/>
          <p:cNvGrpSpPr/>
          <p:nvPr/>
        </p:nvGrpSpPr>
        <p:grpSpPr>
          <a:xfrm>
            <a:off x="973745" y="1966689"/>
            <a:ext cx="8092521" cy="4828008"/>
            <a:chOff x="2544" y="29115"/>
            <a:chExt cx="5786111" cy="4005769"/>
          </a:xfrm>
        </p:grpSpPr>
        <p:sp>
          <p:nvSpPr>
            <p:cNvPr id="842" name="Google Shape;842;p25"/>
            <p:cNvSpPr/>
            <p:nvPr/>
          </p:nvSpPr>
          <p:spPr>
            <a:xfrm>
              <a:off x="2544" y="29115"/>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43" name="Google Shape;843;p25"/>
            <p:cNvSpPr txBox="1"/>
            <p:nvPr/>
          </p:nvSpPr>
          <p:spPr>
            <a:xfrm>
              <a:off x="22098" y="48669"/>
              <a:ext cx="1073605" cy="628520"/>
            </a:xfrm>
            <a:prstGeom prst="rect">
              <a:avLst/>
            </a:prstGeom>
            <a:noFill/>
            <a:ln>
              <a:noFill/>
            </a:ln>
          </p:spPr>
          <p:txBody>
            <a:bodyPr spcFirstLastPara="1" wrap="square" lIns="50800" tIns="50800" rIns="50800" bIns="50800" anchor="t" anchorCtr="0">
              <a:noAutofit/>
            </a:bodyPr>
            <a:lstStyle/>
            <a:p>
              <a:pPr>
                <a:lnSpc>
                  <a:spcPct val="90000"/>
                </a:lnSpc>
                <a:buSzPts val="1000"/>
              </a:pPr>
              <a:r>
                <a:rPr lang="en-US" sz="1333">
                  <a:solidFill>
                    <a:schemeClr val="tx1"/>
                  </a:solidFill>
                </a:rPr>
                <a:t>Kéo sợi, chải, ghép, đánh ống</a:t>
              </a:r>
              <a:endParaRPr sz="2489">
                <a:solidFill>
                  <a:schemeClr val="tx1"/>
                </a:solidFill>
              </a:endParaRPr>
            </a:p>
            <a:p>
              <a:pPr marL="76198" lvl="1" indent="-76198">
                <a:lnSpc>
                  <a:spcPct val="90000"/>
                </a:lnSpc>
                <a:spcBef>
                  <a:spcPts val="467"/>
                </a:spcBef>
                <a:buSzPts val="800"/>
                <a:buFont typeface="Arial"/>
                <a:buChar char="•"/>
              </a:pPr>
              <a:r>
                <a:rPr lang="en-US" sz="1067">
                  <a:solidFill>
                    <a:schemeClr val="tx1"/>
                  </a:solidFill>
                </a:rPr>
                <a:t>Nguyên liệu đầu vào</a:t>
              </a:r>
              <a:endParaRPr sz="2489">
                <a:solidFill>
                  <a:schemeClr val="tx1"/>
                </a:solidFill>
              </a:endParaRPr>
            </a:p>
          </p:txBody>
        </p:sp>
        <p:sp>
          <p:nvSpPr>
            <p:cNvPr id="844" name="Google Shape;844;p25"/>
            <p:cNvSpPr/>
            <p:nvPr/>
          </p:nvSpPr>
          <p:spPr>
            <a:xfrm>
              <a:off x="1213177" y="224953"/>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45" name="Google Shape;845;p25"/>
            <p:cNvSpPr txBox="1"/>
            <p:nvPr/>
          </p:nvSpPr>
          <p:spPr>
            <a:xfrm>
              <a:off x="1213177" y="280143"/>
              <a:ext cx="165127" cy="165572"/>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46" name="Google Shape;846;p25"/>
            <p:cNvSpPr/>
            <p:nvPr/>
          </p:nvSpPr>
          <p:spPr>
            <a:xfrm>
              <a:off x="1560344" y="29115"/>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47" name="Google Shape;847;p25"/>
            <p:cNvSpPr txBox="1"/>
            <p:nvPr/>
          </p:nvSpPr>
          <p:spPr>
            <a:xfrm>
              <a:off x="1579898" y="48669"/>
              <a:ext cx="1073605" cy="628520"/>
            </a:xfrm>
            <a:prstGeom prst="rect">
              <a:avLst/>
            </a:prstGeom>
            <a:noFill/>
            <a:ln>
              <a:noFill/>
            </a:ln>
          </p:spPr>
          <p:txBody>
            <a:bodyPr spcFirstLastPara="1" wrap="square" lIns="50800" tIns="50800" rIns="50800" bIns="50800" anchor="t" anchorCtr="0">
              <a:noAutofit/>
            </a:bodyPr>
            <a:lstStyle/>
            <a:p>
              <a:pPr>
                <a:lnSpc>
                  <a:spcPct val="90000"/>
                </a:lnSpc>
                <a:buSzPts val="1000"/>
              </a:pPr>
              <a:r>
                <a:rPr lang="en-US" sz="1333" dirty="0">
                  <a:solidFill>
                    <a:schemeClr val="tx1"/>
                  </a:solidFill>
                </a:rPr>
                <a:t>Hồ sợi</a:t>
              </a:r>
              <a:endParaRPr sz="2489" dirty="0">
                <a:solidFill>
                  <a:schemeClr val="tx1"/>
                </a:solidFill>
              </a:endParaRPr>
            </a:p>
            <a:p>
              <a:pPr marL="76198" lvl="1" indent="-76198">
                <a:lnSpc>
                  <a:spcPct val="90000"/>
                </a:lnSpc>
                <a:spcBef>
                  <a:spcPts val="467"/>
                </a:spcBef>
                <a:buSzPts val="800"/>
                <a:buFont typeface="Arial"/>
                <a:buChar char="•"/>
              </a:pPr>
              <a:r>
                <a:rPr lang="en-US" sz="1067" dirty="0">
                  <a:solidFill>
                    <a:schemeClr val="tx1"/>
                  </a:solidFill>
                </a:rPr>
                <a:t>Nước, tinh bột, phụ gia, hơi nước</a:t>
              </a:r>
              <a:endParaRPr sz="2489" dirty="0">
                <a:solidFill>
                  <a:schemeClr val="tx1"/>
                </a:solidFill>
              </a:endParaRPr>
            </a:p>
          </p:txBody>
        </p:sp>
        <p:sp>
          <p:nvSpPr>
            <p:cNvPr id="848" name="Google Shape;848;p25"/>
            <p:cNvSpPr/>
            <p:nvPr/>
          </p:nvSpPr>
          <p:spPr>
            <a:xfrm>
              <a:off x="2770976" y="224953"/>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49" name="Google Shape;849;p25"/>
            <p:cNvSpPr txBox="1"/>
            <p:nvPr/>
          </p:nvSpPr>
          <p:spPr>
            <a:xfrm>
              <a:off x="2770976" y="280143"/>
              <a:ext cx="165127" cy="165572"/>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50" name="Google Shape;850;p25"/>
            <p:cNvSpPr/>
            <p:nvPr/>
          </p:nvSpPr>
          <p:spPr>
            <a:xfrm>
              <a:off x="3118143" y="29115"/>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51" name="Google Shape;851;p25"/>
            <p:cNvSpPr txBox="1"/>
            <p:nvPr/>
          </p:nvSpPr>
          <p:spPr>
            <a:xfrm>
              <a:off x="3137697" y="48669"/>
              <a:ext cx="1073605" cy="628520"/>
            </a:xfrm>
            <a:prstGeom prst="rect">
              <a:avLst/>
            </a:prstGeom>
            <a:noFill/>
            <a:ln>
              <a:noFill/>
            </a:ln>
          </p:spPr>
          <p:txBody>
            <a:bodyPr spcFirstLastPara="1" wrap="square" lIns="50800" tIns="50800" rIns="50800" bIns="50800" anchor="ctr" anchorCtr="0">
              <a:noAutofit/>
            </a:bodyPr>
            <a:lstStyle/>
            <a:p>
              <a:pPr algn="ctr">
                <a:lnSpc>
                  <a:spcPct val="90000"/>
                </a:lnSpc>
                <a:buSzPts val="1000"/>
              </a:pPr>
              <a:r>
                <a:rPr lang="en-US" sz="1333">
                  <a:solidFill>
                    <a:schemeClr val="tx1"/>
                  </a:solidFill>
                </a:rPr>
                <a:t>Dệt vải</a:t>
              </a:r>
              <a:endParaRPr sz="2489">
                <a:solidFill>
                  <a:schemeClr val="tx1"/>
                </a:solidFill>
              </a:endParaRPr>
            </a:p>
          </p:txBody>
        </p:sp>
        <p:sp>
          <p:nvSpPr>
            <p:cNvPr id="852" name="Google Shape;852;p25"/>
            <p:cNvSpPr/>
            <p:nvPr/>
          </p:nvSpPr>
          <p:spPr>
            <a:xfrm>
              <a:off x="4328775" y="224953"/>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53" name="Google Shape;853;p25"/>
            <p:cNvSpPr txBox="1"/>
            <p:nvPr/>
          </p:nvSpPr>
          <p:spPr>
            <a:xfrm>
              <a:off x="4328775" y="280143"/>
              <a:ext cx="165127" cy="165572"/>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54" name="Google Shape;854;p25"/>
            <p:cNvSpPr/>
            <p:nvPr/>
          </p:nvSpPr>
          <p:spPr>
            <a:xfrm>
              <a:off x="4675942" y="29115"/>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55" name="Google Shape;855;p25"/>
            <p:cNvSpPr txBox="1"/>
            <p:nvPr/>
          </p:nvSpPr>
          <p:spPr>
            <a:xfrm>
              <a:off x="4695496" y="48669"/>
              <a:ext cx="1073605" cy="628520"/>
            </a:xfrm>
            <a:prstGeom prst="rect">
              <a:avLst/>
            </a:prstGeom>
            <a:noFill/>
            <a:ln>
              <a:noFill/>
            </a:ln>
          </p:spPr>
          <p:txBody>
            <a:bodyPr spcFirstLastPara="1" wrap="square" lIns="50800" tIns="50800" rIns="50800" bIns="50800" anchor="t" anchorCtr="0">
              <a:noAutofit/>
            </a:bodyPr>
            <a:lstStyle/>
            <a:p>
              <a:pPr>
                <a:lnSpc>
                  <a:spcPct val="90000"/>
                </a:lnSpc>
                <a:buSzPts val="1000"/>
              </a:pPr>
              <a:r>
                <a:rPr lang="en-US" sz="1333">
                  <a:solidFill>
                    <a:schemeClr val="tx1"/>
                  </a:solidFill>
                </a:rPr>
                <a:t>Giũ hồ</a:t>
              </a:r>
              <a:endParaRPr sz="2489">
                <a:solidFill>
                  <a:schemeClr val="tx1"/>
                </a:solidFill>
              </a:endParaRPr>
            </a:p>
            <a:p>
              <a:pPr marL="76198" lvl="1" indent="-76198">
                <a:lnSpc>
                  <a:spcPct val="90000"/>
                </a:lnSpc>
                <a:spcBef>
                  <a:spcPts val="467"/>
                </a:spcBef>
                <a:buSzPts val="800"/>
                <a:buFont typeface="Arial"/>
                <a:buChar char="•"/>
              </a:pPr>
              <a:r>
                <a:rPr lang="en-US" sz="1067">
                  <a:solidFill>
                    <a:schemeClr val="tx1"/>
                  </a:solidFill>
                </a:rPr>
                <a:t>Enzym, NaOH</a:t>
              </a:r>
              <a:endParaRPr sz="2489">
                <a:solidFill>
                  <a:schemeClr val="tx1"/>
                </a:solidFill>
              </a:endParaRPr>
            </a:p>
          </p:txBody>
        </p:sp>
        <p:sp>
          <p:nvSpPr>
            <p:cNvPr id="856" name="Google Shape;856;p25"/>
            <p:cNvSpPr/>
            <p:nvPr/>
          </p:nvSpPr>
          <p:spPr>
            <a:xfrm rot="5400000">
              <a:off x="5114351" y="774633"/>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57" name="Google Shape;857;p25"/>
            <p:cNvSpPr txBox="1"/>
            <p:nvPr/>
          </p:nvSpPr>
          <p:spPr>
            <a:xfrm>
              <a:off x="5149513" y="794661"/>
              <a:ext cx="165572" cy="165127"/>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58" name="Google Shape;858;p25"/>
            <p:cNvSpPr/>
            <p:nvPr/>
          </p:nvSpPr>
          <p:spPr>
            <a:xfrm>
              <a:off x="4675942" y="1141829"/>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59" name="Google Shape;859;p25"/>
            <p:cNvSpPr txBox="1"/>
            <p:nvPr/>
          </p:nvSpPr>
          <p:spPr>
            <a:xfrm>
              <a:off x="4695496" y="1161383"/>
              <a:ext cx="1073605" cy="628520"/>
            </a:xfrm>
            <a:prstGeom prst="rect">
              <a:avLst/>
            </a:prstGeom>
            <a:noFill/>
            <a:ln>
              <a:noFill/>
            </a:ln>
          </p:spPr>
          <p:txBody>
            <a:bodyPr spcFirstLastPara="1" wrap="square" lIns="50800" tIns="50800" rIns="50800" bIns="50800" anchor="t" anchorCtr="0">
              <a:noAutofit/>
            </a:bodyPr>
            <a:lstStyle/>
            <a:p>
              <a:pPr>
                <a:lnSpc>
                  <a:spcPct val="90000"/>
                </a:lnSpc>
                <a:buSzPts val="1000"/>
              </a:pPr>
              <a:r>
                <a:rPr lang="en-US" sz="1333">
                  <a:solidFill>
                    <a:schemeClr val="tx1"/>
                  </a:solidFill>
                </a:rPr>
                <a:t>Nấu</a:t>
              </a:r>
              <a:endParaRPr sz="2489">
                <a:solidFill>
                  <a:schemeClr val="tx1"/>
                </a:solidFill>
              </a:endParaRPr>
            </a:p>
            <a:p>
              <a:pPr marL="76198" lvl="1" indent="-76198">
                <a:lnSpc>
                  <a:spcPct val="90000"/>
                </a:lnSpc>
                <a:spcBef>
                  <a:spcPts val="467"/>
                </a:spcBef>
                <a:buSzPts val="800"/>
                <a:buFont typeface="Arial"/>
                <a:buChar char="•"/>
              </a:pPr>
              <a:r>
                <a:rPr lang="en-US" sz="1067">
                  <a:solidFill>
                    <a:schemeClr val="tx1"/>
                  </a:solidFill>
                </a:rPr>
                <a:t>NaOH, hóa chất, hơi nước</a:t>
              </a:r>
              <a:endParaRPr sz="2489">
                <a:solidFill>
                  <a:schemeClr val="tx1"/>
                </a:solidFill>
              </a:endParaRPr>
            </a:p>
          </p:txBody>
        </p:sp>
        <p:sp>
          <p:nvSpPr>
            <p:cNvPr id="860" name="Google Shape;860;p25"/>
            <p:cNvSpPr/>
            <p:nvPr/>
          </p:nvSpPr>
          <p:spPr>
            <a:xfrm rot="10800000">
              <a:off x="4342128" y="1337666"/>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61" name="Google Shape;861;p25"/>
            <p:cNvSpPr txBox="1"/>
            <p:nvPr/>
          </p:nvSpPr>
          <p:spPr>
            <a:xfrm>
              <a:off x="4412896" y="1392856"/>
              <a:ext cx="165127" cy="165572"/>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62" name="Google Shape;862;p25"/>
            <p:cNvSpPr/>
            <p:nvPr/>
          </p:nvSpPr>
          <p:spPr>
            <a:xfrm>
              <a:off x="3118143" y="1141829"/>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63" name="Google Shape;863;p25"/>
            <p:cNvSpPr txBox="1"/>
            <p:nvPr/>
          </p:nvSpPr>
          <p:spPr>
            <a:xfrm>
              <a:off x="3137697" y="1161383"/>
              <a:ext cx="1073605" cy="628520"/>
            </a:xfrm>
            <a:prstGeom prst="rect">
              <a:avLst/>
            </a:prstGeom>
            <a:noFill/>
            <a:ln>
              <a:noFill/>
            </a:ln>
          </p:spPr>
          <p:txBody>
            <a:bodyPr spcFirstLastPara="1" wrap="square" lIns="50800" tIns="50800" rIns="50800" bIns="50800" anchor="t" anchorCtr="0">
              <a:noAutofit/>
            </a:bodyPr>
            <a:lstStyle/>
            <a:p>
              <a:pPr>
                <a:lnSpc>
                  <a:spcPct val="90000"/>
                </a:lnSpc>
                <a:buSzPts val="1000"/>
              </a:pPr>
              <a:r>
                <a:rPr lang="en-US" sz="1333">
                  <a:solidFill>
                    <a:schemeClr val="tx1"/>
                  </a:solidFill>
                </a:rPr>
                <a:t>Xử lý acid, giặt</a:t>
              </a:r>
              <a:endParaRPr sz="2489">
                <a:solidFill>
                  <a:schemeClr val="tx1"/>
                </a:solidFill>
              </a:endParaRPr>
            </a:p>
            <a:p>
              <a:pPr marL="76198" lvl="1" indent="-76198">
                <a:lnSpc>
                  <a:spcPct val="90000"/>
                </a:lnSpc>
                <a:spcBef>
                  <a:spcPts val="467"/>
                </a:spcBef>
                <a:buSzPts val="800"/>
                <a:buFont typeface="Arial"/>
                <a:buChar char="•"/>
              </a:pPr>
              <a:r>
                <a:rPr lang="en-US" sz="1067">
                  <a:solidFill>
                    <a:schemeClr val="tx1"/>
                  </a:solidFill>
                </a:rPr>
                <a:t>H2SO4, H2O2, chất tẩy giặt</a:t>
              </a:r>
              <a:endParaRPr sz="2489">
                <a:solidFill>
                  <a:schemeClr val="tx1"/>
                </a:solidFill>
              </a:endParaRPr>
            </a:p>
          </p:txBody>
        </p:sp>
        <p:sp>
          <p:nvSpPr>
            <p:cNvPr id="864" name="Google Shape;864;p25"/>
            <p:cNvSpPr/>
            <p:nvPr/>
          </p:nvSpPr>
          <p:spPr>
            <a:xfrm rot="10800000">
              <a:off x="2784329" y="1337666"/>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65" name="Google Shape;865;p25"/>
            <p:cNvSpPr txBox="1"/>
            <p:nvPr/>
          </p:nvSpPr>
          <p:spPr>
            <a:xfrm>
              <a:off x="2855097" y="1392856"/>
              <a:ext cx="165127" cy="165572"/>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66" name="Google Shape;866;p25"/>
            <p:cNvSpPr/>
            <p:nvPr/>
          </p:nvSpPr>
          <p:spPr>
            <a:xfrm>
              <a:off x="1560344" y="1141829"/>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67" name="Google Shape;867;p25"/>
            <p:cNvSpPr txBox="1"/>
            <p:nvPr/>
          </p:nvSpPr>
          <p:spPr>
            <a:xfrm>
              <a:off x="1579898" y="1161383"/>
              <a:ext cx="1073605" cy="628520"/>
            </a:xfrm>
            <a:prstGeom prst="rect">
              <a:avLst/>
            </a:prstGeom>
            <a:noFill/>
            <a:ln>
              <a:noFill/>
            </a:ln>
          </p:spPr>
          <p:txBody>
            <a:bodyPr spcFirstLastPara="1" wrap="square" lIns="50800" tIns="50800" rIns="50800" bIns="50800" anchor="t" anchorCtr="0">
              <a:noAutofit/>
            </a:bodyPr>
            <a:lstStyle/>
            <a:p>
              <a:pPr>
                <a:lnSpc>
                  <a:spcPct val="90000"/>
                </a:lnSpc>
                <a:buSzPts val="1000"/>
              </a:pPr>
              <a:r>
                <a:rPr lang="en-US" sz="1333">
                  <a:solidFill>
                    <a:schemeClr val="tx1"/>
                  </a:solidFill>
                </a:rPr>
                <a:t>Tẩy trắng</a:t>
              </a:r>
              <a:endParaRPr sz="2489">
                <a:solidFill>
                  <a:schemeClr val="tx1"/>
                </a:solidFill>
              </a:endParaRPr>
            </a:p>
            <a:p>
              <a:pPr marL="76198" lvl="1" indent="-76198">
                <a:lnSpc>
                  <a:spcPct val="90000"/>
                </a:lnSpc>
                <a:spcBef>
                  <a:spcPts val="467"/>
                </a:spcBef>
                <a:buSzPts val="800"/>
                <a:buFont typeface="Arial"/>
                <a:buChar char="•"/>
              </a:pPr>
              <a:r>
                <a:rPr lang="en-US" sz="1067">
                  <a:solidFill>
                    <a:schemeClr val="tx1"/>
                  </a:solidFill>
                </a:rPr>
                <a:t>H2SO4, CaOCl2 hóa chất</a:t>
              </a:r>
              <a:endParaRPr sz="1067">
                <a:solidFill>
                  <a:schemeClr val="tx1"/>
                </a:solidFill>
              </a:endParaRPr>
            </a:p>
          </p:txBody>
        </p:sp>
        <p:sp>
          <p:nvSpPr>
            <p:cNvPr id="868" name="Google Shape;868;p25"/>
            <p:cNvSpPr/>
            <p:nvPr/>
          </p:nvSpPr>
          <p:spPr>
            <a:xfrm rot="10800000">
              <a:off x="1226529" y="1337666"/>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69" name="Google Shape;869;p25"/>
            <p:cNvSpPr txBox="1"/>
            <p:nvPr/>
          </p:nvSpPr>
          <p:spPr>
            <a:xfrm>
              <a:off x="1297297" y="1392856"/>
              <a:ext cx="165127" cy="165572"/>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70" name="Google Shape;870;p25"/>
            <p:cNvSpPr/>
            <p:nvPr/>
          </p:nvSpPr>
          <p:spPr>
            <a:xfrm>
              <a:off x="2544" y="1141829"/>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71" name="Google Shape;871;p25"/>
            <p:cNvSpPr txBox="1"/>
            <p:nvPr/>
          </p:nvSpPr>
          <p:spPr>
            <a:xfrm>
              <a:off x="22098" y="1161383"/>
              <a:ext cx="1073605" cy="628520"/>
            </a:xfrm>
            <a:prstGeom prst="rect">
              <a:avLst/>
            </a:prstGeom>
            <a:noFill/>
            <a:ln>
              <a:noFill/>
            </a:ln>
          </p:spPr>
          <p:txBody>
            <a:bodyPr spcFirstLastPara="1" wrap="square" lIns="50800" tIns="50800" rIns="50800" bIns="50800" anchor="t" anchorCtr="0">
              <a:noAutofit/>
            </a:bodyPr>
            <a:lstStyle/>
            <a:p>
              <a:pPr>
                <a:lnSpc>
                  <a:spcPct val="90000"/>
                </a:lnSpc>
                <a:buSzPts val="1000"/>
              </a:pPr>
              <a:r>
                <a:rPr lang="en-US" sz="1333">
                  <a:solidFill>
                    <a:schemeClr val="tx1"/>
                  </a:solidFill>
                </a:rPr>
                <a:t>Giặt</a:t>
              </a:r>
              <a:endParaRPr sz="2489">
                <a:solidFill>
                  <a:schemeClr val="tx1"/>
                </a:solidFill>
              </a:endParaRPr>
            </a:p>
            <a:p>
              <a:pPr marL="76198" lvl="1" indent="-76198">
                <a:lnSpc>
                  <a:spcPct val="90000"/>
                </a:lnSpc>
                <a:spcBef>
                  <a:spcPts val="467"/>
                </a:spcBef>
                <a:buSzPts val="800"/>
                <a:buFont typeface="Arial"/>
                <a:buChar char="•"/>
              </a:pPr>
              <a:r>
                <a:rPr lang="en-US" sz="1067">
                  <a:solidFill>
                    <a:schemeClr val="tx1"/>
                  </a:solidFill>
                </a:rPr>
                <a:t>H2SO4, H2O2, chất tẩy giặt</a:t>
              </a:r>
              <a:endParaRPr sz="2489">
                <a:solidFill>
                  <a:schemeClr val="tx1"/>
                </a:solidFill>
              </a:endParaRPr>
            </a:p>
          </p:txBody>
        </p:sp>
        <p:sp>
          <p:nvSpPr>
            <p:cNvPr id="872" name="Google Shape;872;p25"/>
            <p:cNvSpPr/>
            <p:nvPr/>
          </p:nvSpPr>
          <p:spPr>
            <a:xfrm rot="5400000">
              <a:off x="440954" y="1887347"/>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73" name="Google Shape;873;p25"/>
            <p:cNvSpPr txBox="1"/>
            <p:nvPr/>
          </p:nvSpPr>
          <p:spPr>
            <a:xfrm>
              <a:off x="476116" y="1907375"/>
              <a:ext cx="165572" cy="165127"/>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74" name="Google Shape;874;p25"/>
            <p:cNvSpPr/>
            <p:nvPr/>
          </p:nvSpPr>
          <p:spPr>
            <a:xfrm>
              <a:off x="2544" y="2254542"/>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75" name="Google Shape;875;p25"/>
            <p:cNvSpPr txBox="1"/>
            <p:nvPr/>
          </p:nvSpPr>
          <p:spPr>
            <a:xfrm>
              <a:off x="22098" y="2274096"/>
              <a:ext cx="1073605" cy="628520"/>
            </a:xfrm>
            <a:prstGeom prst="rect">
              <a:avLst/>
            </a:prstGeom>
            <a:noFill/>
            <a:ln>
              <a:noFill/>
            </a:ln>
          </p:spPr>
          <p:txBody>
            <a:bodyPr spcFirstLastPara="1" wrap="square" lIns="50800" tIns="50800" rIns="50800" bIns="50800" anchor="t" anchorCtr="0">
              <a:noAutofit/>
            </a:bodyPr>
            <a:lstStyle/>
            <a:p>
              <a:pPr>
                <a:lnSpc>
                  <a:spcPct val="90000"/>
                </a:lnSpc>
                <a:buSzPts val="1000"/>
              </a:pPr>
              <a:r>
                <a:rPr lang="en-US" sz="1333">
                  <a:solidFill>
                    <a:schemeClr val="tx1"/>
                  </a:solidFill>
                </a:rPr>
                <a:t>Làm bóng</a:t>
              </a:r>
              <a:endParaRPr sz="2489">
                <a:solidFill>
                  <a:schemeClr val="tx1"/>
                </a:solidFill>
              </a:endParaRPr>
            </a:p>
            <a:p>
              <a:pPr marL="76198" lvl="1" indent="-76198">
                <a:lnSpc>
                  <a:spcPct val="90000"/>
                </a:lnSpc>
                <a:spcBef>
                  <a:spcPts val="467"/>
                </a:spcBef>
                <a:buSzPts val="800"/>
                <a:buFont typeface="Arial"/>
                <a:buChar char="•"/>
              </a:pPr>
              <a:r>
                <a:rPr lang="en-US" sz="1067">
                  <a:solidFill>
                    <a:schemeClr val="tx1"/>
                  </a:solidFill>
                </a:rPr>
                <a:t>NaOH, hóa chất</a:t>
              </a:r>
              <a:endParaRPr sz="2489">
                <a:solidFill>
                  <a:schemeClr val="tx1"/>
                </a:solidFill>
              </a:endParaRPr>
            </a:p>
          </p:txBody>
        </p:sp>
        <p:sp>
          <p:nvSpPr>
            <p:cNvPr id="876" name="Google Shape;876;p25"/>
            <p:cNvSpPr/>
            <p:nvPr/>
          </p:nvSpPr>
          <p:spPr>
            <a:xfrm>
              <a:off x="1213177" y="2450380"/>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77" name="Google Shape;877;p25"/>
            <p:cNvSpPr txBox="1"/>
            <p:nvPr/>
          </p:nvSpPr>
          <p:spPr>
            <a:xfrm>
              <a:off x="1213177" y="2505570"/>
              <a:ext cx="165127" cy="165572"/>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78" name="Google Shape;878;p25"/>
            <p:cNvSpPr/>
            <p:nvPr/>
          </p:nvSpPr>
          <p:spPr>
            <a:xfrm>
              <a:off x="1560344" y="2254542"/>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79" name="Google Shape;879;p25"/>
            <p:cNvSpPr txBox="1"/>
            <p:nvPr/>
          </p:nvSpPr>
          <p:spPr>
            <a:xfrm>
              <a:off x="1579898" y="2274096"/>
              <a:ext cx="1073605" cy="628520"/>
            </a:xfrm>
            <a:prstGeom prst="rect">
              <a:avLst/>
            </a:prstGeom>
            <a:noFill/>
            <a:ln>
              <a:noFill/>
            </a:ln>
          </p:spPr>
          <p:txBody>
            <a:bodyPr spcFirstLastPara="1" wrap="square" lIns="50800" tIns="50800" rIns="50800" bIns="50800" anchor="t" anchorCtr="0">
              <a:noAutofit/>
            </a:bodyPr>
            <a:lstStyle/>
            <a:p>
              <a:pPr>
                <a:lnSpc>
                  <a:spcPct val="90000"/>
                </a:lnSpc>
                <a:buSzPts val="1000"/>
              </a:pPr>
              <a:r>
                <a:rPr lang="en-US" sz="1333">
                  <a:solidFill>
                    <a:schemeClr val="tx1"/>
                  </a:solidFill>
                </a:rPr>
                <a:t>Nhuộm, in hoa</a:t>
              </a:r>
              <a:endParaRPr sz="2489">
                <a:solidFill>
                  <a:schemeClr val="tx1"/>
                </a:solidFill>
              </a:endParaRPr>
            </a:p>
            <a:p>
              <a:pPr marL="76198" lvl="1" indent="-76198">
                <a:lnSpc>
                  <a:spcPct val="90000"/>
                </a:lnSpc>
                <a:spcBef>
                  <a:spcPts val="467"/>
                </a:spcBef>
                <a:buSzPts val="800"/>
                <a:buFont typeface="Arial"/>
                <a:buChar char="•"/>
              </a:pPr>
              <a:r>
                <a:rPr lang="en-US" sz="1067">
                  <a:solidFill>
                    <a:schemeClr val="tx1"/>
                  </a:solidFill>
                </a:rPr>
                <a:t>Dung dịch nhuộm</a:t>
              </a:r>
              <a:endParaRPr sz="2489">
                <a:solidFill>
                  <a:schemeClr val="tx1"/>
                </a:solidFill>
              </a:endParaRPr>
            </a:p>
          </p:txBody>
        </p:sp>
        <p:sp>
          <p:nvSpPr>
            <p:cNvPr id="880" name="Google Shape;880;p25"/>
            <p:cNvSpPr/>
            <p:nvPr/>
          </p:nvSpPr>
          <p:spPr>
            <a:xfrm>
              <a:off x="2770976" y="2450380"/>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81" name="Google Shape;881;p25"/>
            <p:cNvSpPr txBox="1"/>
            <p:nvPr/>
          </p:nvSpPr>
          <p:spPr>
            <a:xfrm>
              <a:off x="2770976" y="2505570"/>
              <a:ext cx="165127" cy="165572"/>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82" name="Google Shape;882;p25"/>
            <p:cNvSpPr/>
            <p:nvPr/>
          </p:nvSpPr>
          <p:spPr>
            <a:xfrm>
              <a:off x="3118143" y="2254542"/>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83" name="Google Shape;883;p25"/>
            <p:cNvSpPr txBox="1"/>
            <p:nvPr/>
          </p:nvSpPr>
          <p:spPr>
            <a:xfrm>
              <a:off x="3137697" y="2274096"/>
              <a:ext cx="1073605" cy="628520"/>
            </a:xfrm>
            <a:prstGeom prst="rect">
              <a:avLst/>
            </a:prstGeom>
            <a:noFill/>
            <a:ln>
              <a:noFill/>
            </a:ln>
          </p:spPr>
          <p:txBody>
            <a:bodyPr spcFirstLastPara="1" wrap="square" lIns="50800" tIns="50800" rIns="50800" bIns="50800" anchor="t" anchorCtr="0">
              <a:noAutofit/>
            </a:bodyPr>
            <a:lstStyle/>
            <a:p>
              <a:pPr>
                <a:lnSpc>
                  <a:spcPct val="90000"/>
                </a:lnSpc>
                <a:buSzPts val="1000"/>
              </a:pPr>
              <a:r>
                <a:rPr lang="en-US" sz="1333">
                  <a:solidFill>
                    <a:schemeClr val="tx1"/>
                  </a:solidFill>
                </a:rPr>
                <a:t>Giặt </a:t>
              </a:r>
              <a:endParaRPr sz="2489">
                <a:solidFill>
                  <a:schemeClr val="tx1"/>
                </a:solidFill>
              </a:endParaRPr>
            </a:p>
            <a:p>
              <a:pPr marL="76198" lvl="1" indent="-76198">
                <a:lnSpc>
                  <a:spcPct val="90000"/>
                </a:lnSpc>
                <a:spcBef>
                  <a:spcPts val="467"/>
                </a:spcBef>
                <a:buSzPts val="800"/>
                <a:buFont typeface="Arial"/>
                <a:buChar char="•"/>
              </a:pPr>
              <a:r>
                <a:rPr lang="en-US" sz="1067">
                  <a:solidFill>
                    <a:schemeClr val="tx1"/>
                  </a:solidFill>
                </a:rPr>
                <a:t>H2SO4, H2O2, chất tẩy giặt</a:t>
              </a:r>
              <a:endParaRPr sz="2489">
                <a:solidFill>
                  <a:schemeClr val="tx1"/>
                </a:solidFill>
              </a:endParaRPr>
            </a:p>
          </p:txBody>
        </p:sp>
        <p:sp>
          <p:nvSpPr>
            <p:cNvPr id="884" name="Google Shape;884;p25"/>
            <p:cNvSpPr/>
            <p:nvPr/>
          </p:nvSpPr>
          <p:spPr>
            <a:xfrm>
              <a:off x="4328775" y="2450380"/>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85" name="Google Shape;885;p25"/>
            <p:cNvSpPr txBox="1"/>
            <p:nvPr/>
          </p:nvSpPr>
          <p:spPr>
            <a:xfrm>
              <a:off x="4328775" y="2505570"/>
              <a:ext cx="165127" cy="165572"/>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86" name="Google Shape;886;p25"/>
            <p:cNvSpPr/>
            <p:nvPr/>
          </p:nvSpPr>
          <p:spPr>
            <a:xfrm>
              <a:off x="4675942" y="2254542"/>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87" name="Google Shape;887;p25"/>
            <p:cNvSpPr txBox="1"/>
            <p:nvPr/>
          </p:nvSpPr>
          <p:spPr>
            <a:xfrm>
              <a:off x="4695496" y="2274096"/>
              <a:ext cx="1073605" cy="628520"/>
            </a:xfrm>
            <a:prstGeom prst="rect">
              <a:avLst/>
            </a:prstGeom>
            <a:noFill/>
            <a:ln>
              <a:noFill/>
            </a:ln>
          </p:spPr>
          <p:txBody>
            <a:bodyPr spcFirstLastPara="1" wrap="square" lIns="50800" tIns="50800" rIns="50800" bIns="50800" anchor="t" anchorCtr="0">
              <a:noAutofit/>
            </a:bodyPr>
            <a:lstStyle/>
            <a:p>
              <a:pPr>
                <a:lnSpc>
                  <a:spcPct val="90000"/>
                </a:lnSpc>
                <a:buSzPts val="1000"/>
              </a:pPr>
              <a:r>
                <a:rPr lang="en-US" sz="1333" dirty="0">
                  <a:solidFill>
                    <a:schemeClr val="tx1"/>
                  </a:solidFill>
                </a:rPr>
                <a:t>Hoàn tất, văng khô</a:t>
              </a:r>
              <a:endParaRPr sz="2489" dirty="0">
                <a:solidFill>
                  <a:schemeClr val="tx1"/>
                </a:solidFill>
              </a:endParaRPr>
            </a:p>
            <a:p>
              <a:pPr marL="76198" lvl="1" indent="-76198">
                <a:lnSpc>
                  <a:spcPct val="90000"/>
                </a:lnSpc>
                <a:spcBef>
                  <a:spcPts val="467"/>
                </a:spcBef>
                <a:buSzPts val="800"/>
                <a:buFont typeface="Arial"/>
                <a:buChar char="•"/>
              </a:pPr>
              <a:r>
                <a:rPr lang="en-US" sz="1067" dirty="0">
                  <a:solidFill>
                    <a:schemeClr val="tx1"/>
                  </a:solidFill>
                </a:rPr>
                <a:t>Hơi nước, hồ, Hóa chất</a:t>
              </a:r>
              <a:endParaRPr sz="2489" dirty="0">
                <a:solidFill>
                  <a:schemeClr val="tx1"/>
                </a:solidFill>
              </a:endParaRPr>
            </a:p>
          </p:txBody>
        </p:sp>
        <p:sp>
          <p:nvSpPr>
            <p:cNvPr id="888" name="Google Shape;888;p25"/>
            <p:cNvSpPr/>
            <p:nvPr/>
          </p:nvSpPr>
          <p:spPr>
            <a:xfrm rot="5400000">
              <a:off x="5114351" y="3000060"/>
              <a:ext cx="235895" cy="27595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889" name="Google Shape;889;p25"/>
            <p:cNvSpPr txBox="1"/>
            <p:nvPr/>
          </p:nvSpPr>
          <p:spPr>
            <a:xfrm>
              <a:off x="5149513" y="3020088"/>
              <a:ext cx="165572" cy="165127"/>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890" name="Google Shape;890;p25"/>
            <p:cNvSpPr/>
            <p:nvPr/>
          </p:nvSpPr>
          <p:spPr>
            <a:xfrm>
              <a:off x="4675942" y="3367256"/>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891" name="Google Shape;891;p25"/>
            <p:cNvSpPr txBox="1"/>
            <p:nvPr/>
          </p:nvSpPr>
          <p:spPr>
            <a:xfrm>
              <a:off x="4695496" y="3386810"/>
              <a:ext cx="1073605" cy="628520"/>
            </a:xfrm>
            <a:prstGeom prst="rect">
              <a:avLst/>
            </a:prstGeom>
            <a:noFill/>
            <a:ln>
              <a:noFill/>
            </a:ln>
          </p:spPr>
          <p:txBody>
            <a:bodyPr spcFirstLastPara="1" wrap="square" lIns="50800" tIns="50800" rIns="50800" bIns="50800" anchor="ctr" anchorCtr="0">
              <a:noAutofit/>
            </a:bodyPr>
            <a:lstStyle/>
            <a:p>
              <a:pPr algn="ctr">
                <a:lnSpc>
                  <a:spcPct val="90000"/>
                </a:lnSpc>
                <a:buSzPts val="1000"/>
              </a:pPr>
              <a:r>
                <a:rPr lang="en-US" sz="1333">
                  <a:solidFill>
                    <a:schemeClr val="tx1"/>
                  </a:solidFill>
                </a:rPr>
                <a:t>Sản phẩm</a:t>
              </a:r>
              <a:endParaRPr sz="2489">
                <a:solidFill>
                  <a:schemeClr val="tx1"/>
                </a:solidFill>
              </a:endParaRPr>
            </a:p>
          </p:txBody>
        </p:sp>
      </p:grpSp>
      <p:sp>
        <p:nvSpPr>
          <p:cNvPr id="892" name="Google Shape;892;p25"/>
          <p:cNvSpPr/>
          <p:nvPr/>
        </p:nvSpPr>
        <p:spPr>
          <a:xfrm>
            <a:off x="596037" y="3088397"/>
            <a:ext cx="9016049" cy="3706300"/>
          </a:xfrm>
          <a:prstGeom prst="rect">
            <a:avLst/>
          </a:prstGeom>
          <a:noFill/>
          <a:ln w="12700" cap="flat" cmpd="sng">
            <a:solidFill>
              <a:srgbClr val="629094"/>
            </a:solidFill>
            <a:prstDash val="solid"/>
            <a:round/>
            <a:headEnd type="none" w="sm" len="sm"/>
            <a:tailEnd type="none" w="sm" len="sm"/>
          </a:ln>
        </p:spPr>
        <p:txBody>
          <a:bodyPr spcFirstLastPara="1" wrap="square" lIns="121900" tIns="60933" rIns="121900" bIns="60933" anchor="ctr" anchorCtr="0">
            <a:noAutofit/>
          </a:bodyPr>
          <a:lstStyle/>
          <a:p>
            <a:pPr algn="ctr"/>
            <a:endParaRPr>
              <a:solidFill>
                <a:schemeClr val="lt1"/>
              </a:solidFill>
            </a:endParaRPr>
          </a:p>
        </p:txBody>
      </p:sp>
      <p:sp>
        <p:nvSpPr>
          <p:cNvPr id="893" name="Google Shape;893;p25"/>
          <p:cNvSpPr/>
          <p:nvPr/>
        </p:nvSpPr>
        <p:spPr>
          <a:xfrm>
            <a:off x="10059111" y="4529354"/>
            <a:ext cx="1001729" cy="844231"/>
          </a:xfrm>
          <a:prstGeom prst="rect">
            <a:avLst/>
          </a:prstGeom>
          <a:solidFill>
            <a:schemeClr val="dk1"/>
          </a:solidFill>
          <a:ln w="25400" cap="flat" cmpd="sng">
            <a:solidFill>
              <a:schemeClr val="dk1"/>
            </a:solidFill>
            <a:prstDash val="solid"/>
            <a:round/>
            <a:headEnd type="none" w="sm" len="sm"/>
            <a:tailEnd type="none" w="sm" len="sm"/>
          </a:ln>
        </p:spPr>
        <p:txBody>
          <a:bodyPr spcFirstLastPara="1" wrap="square" lIns="121900" tIns="60933" rIns="121900" bIns="60933" anchor="ctr" anchorCtr="0">
            <a:noAutofit/>
          </a:bodyPr>
          <a:lstStyle/>
          <a:p>
            <a:pPr algn="ctr"/>
            <a:r>
              <a:rPr lang="en-US" dirty="0">
                <a:solidFill>
                  <a:schemeClr val="lt1"/>
                </a:solidFill>
              </a:rPr>
              <a:t>Nước thải</a:t>
            </a:r>
            <a:endParaRPr sz="2489" dirty="0"/>
          </a:p>
        </p:txBody>
      </p:sp>
      <p:cxnSp>
        <p:nvCxnSpPr>
          <p:cNvPr id="894" name="Google Shape;894;p25"/>
          <p:cNvCxnSpPr>
            <a:cxnSpLocks/>
            <a:stCxn id="892" idx="3"/>
            <a:endCxn id="893" idx="1"/>
          </p:cNvCxnSpPr>
          <p:nvPr/>
        </p:nvCxnSpPr>
        <p:spPr>
          <a:xfrm>
            <a:off x="9612086" y="4941547"/>
            <a:ext cx="447025" cy="9923"/>
          </a:xfrm>
          <a:prstGeom prst="straightConnector1">
            <a:avLst/>
          </a:prstGeom>
          <a:noFill/>
          <a:ln w="9525" cap="flat" cmpd="sng">
            <a:solidFill>
              <a:srgbClr val="81C2C8"/>
            </a:solidFill>
            <a:prstDash val="solid"/>
            <a:round/>
            <a:headEnd type="none" w="sm" len="sm"/>
            <a:tailEnd type="triangle" w="med" len="med"/>
          </a:ln>
        </p:spPr>
      </p:cxnSp>
      <p:sp>
        <p:nvSpPr>
          <p:cNvPr id="895" name="Google Shape;895;p25"/>
          <p:cNvSpPr/>
          <p:nvPr/>
        </p:nvSpPr>
        <p:spPr>
          <a:xfrm>
            <a:off x="9688769" y="1966689"/>
            <a:ext cx="1711161" cy="844231"/>
          </a:xfrm>
          <a:prstGeom prst="rect">
            <a:avLst/>
          </a:prstGeom>
          <a:solidFill>
            <a:schemeClr val="dk1"/>
          </a:solidFill>
          <a:ln w="25400" cap="flat" cmpd="sng">
            <a:solidFill>
              <a:schemeClr val="dk1"/>
            </a:solidFill>
            <a:prstDash val="solid"/>
            <a:round/>
            <a:headEnd type="none" w="sm" len="sm"/>
            <a:tailEnd type="none" w="sm" len="sm"/>
          </a:ln>
        </p:spPr>
        <p:txBody>
          <a:bodyPr spcFirstLastPara="1" wrap="square" lIns="121900" tIns="60933" rIns="121900" bIns="60933" anchor="ctr" anchorCtr="0">
            <a:noAutofit/>
          </a:bodyPr>
          <a:lstStyle/>
          <a:p>
            <a:pPr algn="ctr"/>
            <a:r>
              <a:rPr lang="en-US" sz="1467" dirty="0">
                <a:solidFill>
                  <a:schemeClr val="lt1"/>
                </a:solidFill>
              </a:rPr>
              <a:t>Nước thải chứa hồ tinh bột, bị thủy phân, NaOH</a:t>
            </a:r>
            <a:endParaRPr sz="2489" dirty="0"/>
          </a:p>
        </p:txBody>
      </p:sp>
      <p:cxnSp>
        <p:nvCxnSpPr>
          <p:cNvPr id="896" name="Google Shape;896;p25"/>
          <p:cNvCxnSpPr>
            <a:endCxn id="895" idx="1"/>
          </p:cNvCxnSpPr>
          <p:nvPr/>
        </p:nvCxnSpPr>
        <p:spPr>
          <a:xfrm>
            <a:off x="9031168" y="2388804"/>
            <a:ext cx="657600" cy="0"/>
          </a:xfrm>
          <a:prstGeom prst="straightConnector1">
            <a:avLst/>
          </a:prstGeom>
          <a:noFill/>
          <a:ln w="9525" cap="flat" cmpd="sng">
            <a:solidFill>
              <a:srgbClr val="81C2C8"/>
            </a:solidFill>
            <a:prstDash val="solid"/>
            <a:round/>
            <a:headEnd type="none" w="sm" len="sm"/>
            <a:tailEnd type="triangl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00"/>
        <p:cNvGrpSpPr/>
        <p:nvPr/>
      </p:nvGrpSpPr>
      <p:grpSpPr>
        <a:xfrm>
          <a:off x="0" y="0"/>
          <a:ext cx="0" cy="0"/>
          <a:chOff x="0" y="0"/>
          <a:chExt cx="0" cy="0"/>
        </a:xfrm>
      </p:grpSpPr>
      <p:sp>
        <p:nvSpPr>
          <p:cNvPr id="901" name="Google Shape;901;p26"/>
          <p:cNvSpPr txBox="1">
            <a:spLocks noGrp="1"/>
          </p:cNvSpPr>
          <p:nvPr>
            <p:ph type="title" idx="4294967295"/>
          </p:nvPr>
        </p:nvSpPr>
        <p:spPr>
          <a:xfrm>
            <a:off x="0" y="1184205"/>
            <a:ext cx="9281305" cy="518091"/>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A - Tiền xử lý vải (nhuộm kiểu căng rộng)</a:t>
            </a:r>
            <a:endParaRPr sz="2400" dirty="0">
              <a:solidFill>
                <a:schemeClr val="accent4">
                  <a:lumMod val="50000"/>
                </a:schemeClr>
              </a:solidFill>
              <a:latin typeface="+mn-lt"/>
              <a:ea typeface="Roboto"/>
            </a:endParaRPr>
          </a:p>
        </p:txBody>
      </p:sp>
      <p:sp>
        <p:nvSpPr>
          <p:cNvPr id="903" name="Google Shape;903;p26"/>
          <p:cNvSpPr txBox="1"/>
          <p:nvPr/>
        </p:nvSpPr>
        <p:spPr>
          <a:xfrm>
            <a:off x="514433" y="3212181"/>
            <a:ext cx="3039463" cy="1854354"/>
          </a:xfrm>
          <a:prstGeom prst="rect">
            <a:avLst/>
          </a:prstGeom>
          <a:noFill/>
          <a:ln>
            <a:noFill/>
          </a:ln>
        </p:spPr>
        <p:txBody>
          <a:bodyPr spcFirstLastPara="1" wrap="square" lIns="0" tIns="12700" rIns="0" bIns="0" anchor="t" anchorCtr="0">
            <a:spAutoFit/>
          </a:bodyPr>
          <a:lstStyle/>
          <a:p>
            <a:pPr marL="12700"/>
            <a:r>
              <a:rPr lang="en-US" sz="1800" b="1" dirty="0">
                <a:solidFill>
                  <a:schemeClr val="dk1"/>
                </a:solidFill>
              </a:rPr>
              <a:t>Vật liệu nhuộm</a:t>
            </a:r>
            <a:endParaRPr sz="1800" b="1" dirty="0">
              <a:solidFill>
                <a:schemeClr val="dk1"/>
              </a:solidFill>
            </a:endParaRPr>
          </a:p>
          <a:p>
            <a:pPr marL="297807" indent="-285108">
              <a:spcBef>
                <a:spcPts val="360"/>
              </a:spcBef>
              <a:buSzPts val="1600"/>
              <a:buFont typeface="Arial"/>
              <a:buChar char="•"/>
            </a:pPr>
            <a:r>
              <a:rPr lang="en-US" sz="1800" dirty="0">
                <a:solidFill>
                  <a:schemeClr val="dk1"/>
                </a:solidFill>
              </a:rPr>
              <a:t>Twine</a:t>
            </a:r>
            <a:endParaRPr sz="1800" dirty="0">
              <a:solidFill>
                <a:schemeClr val="dk1"/>
              </a:solidFill>
            </a:endParaRPr>
          </a:p>
          <a:p>
            <a:pPr marL="297807" indent="-285108">
              <a:spcBef>
                <a:spcPts val="265"/>
              </a:spcBef>
              <a:buSzPts val="1600"/>
              <a:buFont typeface="Arial"/>
              <a:buChar char="•"/>
            </a:pPr>
            <a:r>
              <a:rPr lang="en-US" sz="1800" dirty="0">
                <a:solidFill>
                  <a:schemeClr val="dk1"/>
                </a:solidFill>
              </a:rPr>
              <a:t>Sợi</a:t>
            </a:r>
            <a:endParaRPr sz="1800" dirty="0">
              <a:solidFill>
                <a:schemeClr val="dk1"/>
              </a:solidFill>
            </a:endParaRPr>
          </a:p>
          <a:p>
            <a:pPr marL="297807" indent="-285108">
              <a:spcBef>
                <a:spcPts val="289"/>
              </a:spcBef>
              <a:buSzPts val="1600"/>
              <a:buFont typeface="Arial"/>
              <a:buChar char="•"/>
            </a:pPr>
            <a:r>
              <a:rPr lang="en-US" sz="1800" dirty="0">
                <a:solidFill>
                  <a:schemeClr val="dk1"/>
                </a:solidFill>
              </a:rPr>
              <a:t>Vải dệt kim/dệt thoi</a:t>
            </a:r>
            <a:endParaRPr sz="1800" dirty="0">
              <a:solidFill>
                <a:schemeClr val="dk1"/>
              </a:solidFill>
            </a:endParaRPr>
          </a:p>
          <a:p>
            <a:pPr marL="297807" indent="-285108">
              <a:spcBef>
                <a:spcPts val="285"/>
              </a:spcBef>
              <a:buSzPts val="1600"/>
              <a:buFont typeface="Arial"/>
              <a:buChar char="•"/>
            </a:pPr>
            <a:r>
              <a:rPr lang="en-US" sz="1800" dirty="0">
                <a:solidFill>
                  <a:schemeClr val="dk1"/>
                </a:solidFill>
              </a:rPr>
              <a:t>Quần áo</a:t>
            </a:r>
            <a:endParaRPr sz="1800" dirty="0">
              <a:solidFill>
                <a:schemeClr val="dk1"/>
              </a:solidFill>
            </a:endParaRPr>
          </a:p>
          <a:p>
            <a:pPr marL="354956" indent="-206793">
              <a:spcBef>
                <a:spcPts val="100"/>
              </a:spcBef>
              <a:buSzPts val="1600"/>
            </a:pPr>
            <a:endParaRPr sz="1800" dirty="0">
              <a:solidFill>
                <a:schemeClr val="dk1"/>
              </a:solidFill>
            </a:endParaRPr>
          </a:p>
        </p:txBody>
      </p:sp>
      <p:sp>
        <p:nvSpPr>
          <p:cNvPr id="904" name="Google Shape;904;p26"/>
          <p:cNvSpPr txBox="1"/>
          <p:nvPr/>
        </p:nvSpPr>
        <p:spPr>
          <a:xfrm>
            <a:off x="514432" y="5099081"/>
            <a:ext cx="1853416" cy="933589"/>
          </a:xfrm>
          <a:prstGeom prst="rect">
            <a:avLst/>
          </a:prstGeom>
          <a:noFill/>
          <a:ln>
            <a:noFill/>
          </a:ln>
        </p:spPr>
        <p:txBody>
          <a:bodyPr spcFirstLastPara="1" wrap="square" lIns="0" tIns="12700" rIns="0" bIns="0" anchor="t" anchorCtr="0">
            <a:spAutoFit/>
          </a:bodyPr>
          <a:lstStyle/>
          <a:p>
            <a:pPr marL="12700"/>
            <a:r>
              <a:rPr lang="en-US" sz="1800" b="1" dirty="0">
                <a:solidFill>
                  <a:schemeClr val="dk1"/>
                </a:solidFill>
              </a:rPr>
              <a:t>Quy trình</a:t>
            </a:r>
            <a:endParaRPr sz="1800" b="1" dirty="0">
              <a:solidFill>
                <a:schemeClr val="dk1"/>
              </a:solidFill>
            </a:endParaRPr>
          </a:p>
          <a:p>
            <a:pPr marL="297807" indent="-285108">
              <a:spcBef>
                <a:spcPts val="385"/>
              </a:spcBef>
              <a:buSzPts val="1600"/>
              <a:buFont typeface="Arial"/>
              <a:buChar char="•"/>
            </a:pPr>
            <a:r>
              <a:rPr lang="en-US" sz="1800" dirty="0">
                <a:solidFill>
                  <a:schemeClr val="dk1"/>
                </a:solidFill>
              </a:rPr>
              <a:t>Theo mẻ</a:t>
            </a:r>
            <a:endParaRPr sz="1800" dirty="0">
              <a:solidFill>
                <a:schemeClr val="dk1"/>
              </a:solidFill>
            </a:endParaRPr>
          </a:p>
          <a:p>
            <a:pPr marL="297807" indent="-285108">
              <a:spcBef>
                <a:spcPts val="289"/>
              </a:spcBef>
              <a:buSzPts val="1600"/>
              <a:buFont typeface="Arial"/>
              <a:buChar char="•"/>
            </a:pPr>
            <a:r>
              <a:rPr lang="en-US" sz="1800" dirty="0">
                <a:solidFill>
                  <a:schemeClr val="dk1"/>
                </a:solidFill>
              </a:rPr>
              <a:t>Liên tục</a:t>
            </a:r>
            <a:endParaRPr sz="1800" dirty="0">
              <a:solidFill>
                <a:schemeClr val="dk1"/>
              </a:solidFill>
            </a:endParaRPr>
          </a:p>
        </p:txBody>
      </p:sp>
      <p:sp>
        <p:nvSpPr>
          <p:cNvPr id="905" name="Google Shape;905;p26"/>
          <p:cNvSpPr txBox="1"/>
          <p:nvPr/>
        </p:nvSpPr>
        <p:spPr>
          <a:xfrm>
            <a:off x="3357186" y="2519860"/>
            <a:ext cx="4346205" cy="3802323"/>
          </a:xfrm>
          <a:prstGeom prst="rect">
            <a:avLst/>
          </a:prstGeom>
          <a:noFill/>
          <a:ln>
            <a:noFill/>
          </a:ln>
        </p:spPr>
        <p:txBody>
          <a:bodyPr spcFirstLastPara="1" wrap="square" lIns="0" tIns="12700" rIns="0" bIns="0" anchor="t" anchorCtr="0">
            <a:spAutoFit/>
          </a:bodyPr>
          <a:lstStyle/>
          <a:p>
            <a:pPr marL="12700">
              <a:lnSpc>
                <a:spcPct val="114000"/>
              </a:lnSpc>
            </a:pPr>
            <a:r>
              <a:rPr lang="en-US" sz="1800" b="1" dirty="0">
                <a:solidFill>
                  <a:schemeClr val="dk1"/>
                </a:solidFill>
              </a:rPr>
              <a:t>Kỹ thuật nhuộm</a:t>
            </a:r>
            <a:endParaRPr sz="1800" b="1" dirty="0">
              <a:solidFill>
                <a:schemeClr val="dk1"/>
              </a:solidFill>
            </a:endParaRPr>
          </a:p>
          <a:p>
            <a:pPr marL="297807" indent="-285108">
              <a:lnSpc>
                <a:spcPct val="114000"/>
              </a:lnSpc>
              <a:buSzPts val="1600"/>
              <a:buFont typeface="Arial"/>
              <a:buChar char="•"/>
            </a:pPr>
            <a:r>
              <a:rPr lang="en-US" sz="1800" dirty="0">
                <a:solidFill>
                  <a:schemeClr val="dk1"/>
                </a:solidFill>
              </a:rPr>
              <a:t>Gel (trong sản xuất sợi nhân tạo)</a:t>
            </a:r>
            <a:endParaRPr sz="1800" dirty="0">
              <a:solidFill>
                <a:schemeClr val="dk1"/>
              </a:solidFill>
            </a:endParaRPr>
          </a:p>
          <a:p>
            <a:pPr marL="297807" indent="-285108">
              <a:lnSpc>
                <a:spcPct val="114000"/>
              </a:lnSpc>
              <a:buSzPts val="1600"/>
              <a:buFont typeface="Arial"/>
              <a:buChar char="•"/>
            </a:pPr>
            <a:r>
              <a:rPr lang="en-US" sz="1800" dirty="0">
                <a:solidFill>
                  <a:schemeClr val="dk1"/>
                </a:solidFill>
              </a:rPr>
              <a:t>Pigment (với chất gắn màu)</a:t>
            </a:r>
            <a:endParaRPr sz="1800" dirty="0">
              <a:solidFill>
                <a:schemeClr val="dk1"/>
              </a:solidFill>
            </a:endParaRPr>
          </a:p>
          <a:p>
            <a:pPr marL="297807" indent="-285108">
              <a:lnSpc>
                <a:spcPct val="114000"/>
              </a:lnSpc>
              <a:buSzPts val="1600"/>
              <a:buFont typeface="Arial"/>
              <a:buChar char="•"/>
            </a:pPr>
            <a:r>
              <a:rPr lang="en-US" sz="1800" dirty="0">
                <a:solidFill>
                  <a:schemeClr val="dk1"/>
                </a:solidFill>
              </a:rPr>
              <a:t>Phân tán</a:t>
            </a:r>
            <a:endParaRPr sz="1800" dirty="0">
              <a:solidFill>
                <a:schemeClr val="dk1"/>
              </a:solidFill>
            </a:endParaRPr>
          </a:p>
          <a:p>
            <a:pPr marL="297807" indent="-285108">
              <a:lnSpc>
                <a:spcPct val="114000"/>
              </a:lnSpc>
              <a:buSzPts val="1600"/>
              <a:buFont typeface="Arial"/>
              <a:buChar char="•"/>
            </a:pPr>
            <a:r>
              <a:rPr lang="en-US" sz="1800" dirty="0">
                <a:solidFill>
                  <a:schemeClr val="dk1"/>
                </a:solidFill>
              </a:rPr>
              <a:t>Nhuộm tận trích</a:t>
            </a:r>
            <a:endParaRPr sz="1800" dirty="0">
              <a:solidFill>
                <a:schemeClr val="dk1"/>
              </a:solidFill>
            </a:endParaRPr>
          </a:p>
          <a:p>
            <a:pPr marL="297807" indent="-285108">
              <a:lnSpc>
                <a:spcPct val="114000"/>
              </a:lnSpc>
              <a:buSzPts val="1600"/>
              <a:buFont typeface="Arial"/>
              <a:buChar char="•"/>
            </a:pPr>
            <a:r>
              <a:rPr lang="en-US" sz="1800" dirty="0">
                <a:solidFill>
                  <a:schemeClr val="dk1"/>
                </a:solidFill>
              </a:rPr>
              <a:t>Ozone</a:t>
            </a:r>
            <a:endParaRPr sz="2000" dirty="0"/>
          </a:p>
          <a:p>
            <a:pPr marL="459306" indent="-228594">
              <a:lnSpc>
                <a:spcPct val="114000"/>
              </a:lnSpc>
              <a:buSzPts val="1600"/>
              <a:buFont typeface="Courier New"/>
              <a:buChar char="o"/>
            </a:pPr>
            <a:r>
              <a:rPr lang="en-US" sz="1800" dirty="0">
                <a:solidFill>
                  <a:schemeClr val="dk1"/>
                </a:solidFill>
              </a:rPr>
              <a:t>Ozone có thể được dùng trên vải nhuộm chàm hoặc vải nhuộm lưu huỳnh đen.</a:t>
            </a:r>
            <a:endParaRPr sz="1800" dirty="0">
              <a:solidFill>
                <a:schemeClr val="dk1"/>
              </a:solidFill>
            </a:endParaRPr>
          </a:p>
          <a:p>
            <a:pPr marL="459306" indent="-228594">
              <a:lnSpc>
                <a:spcPct val="114000"/>
              </a:lnSpc>
              <a:buSzPts val="1600"/>
              <a:buFont typeface="Courier New"/>
              <a:buChar char="o"/>
            </a:pPr>
            <a:r>
              <a:rPr lang="en-US" sz="1800" dirty="0">
                <a:solidFill>
                  <a:schemeClr val="dk1"/>
                </a:solidFill>
              </a:rPr>
              <a:t>Để sử dụng ozone, cần đầu tư vào máy ozone và máy tạo ozone, kèm đào tạo an toàn cho nhân viên</a:t>
            </a:r>
            <a:endParaRPr sz="1800" dirty="0">
              <a:solidFill>
                <a:schemeClr val="dk1"/>
              </a:solidFill>
            </a:endParaRPr>
          </a:p>
        </p:txBody>
      </p:sp>
      <p:sp>
        <p:nvSpPr>
          <p:cNvPr id="906" name="Google Shape;906;p26"/>
          <p:cNvSpPr txBox="1"/>
          <p:nvPr/>
        </p:nvSpPr>
        <p:spPr>
          <a:xfrm>
            <a:off x="3488654" y="1707351"/>
            <a:ext cx="4346205" cy="492388"/>
          </a:xfrm>
          <a:prstGeom prst="rect">
            <a:avLst/>
          </a:prstGeom>
          <a:noFill/>
          <a:ln>
            <a:noFill/>
          </a:ln>
        </p:spPr>
        <p:txBody>
          <a:bodyPr spcFirstLastPara="1" wrap="square" lIns="121900" tIns="60933" rIns="121900" bIns="60933" anchor="t" anchorCtr="0">
            <a:spAutoFit/>
          </a:bodyPr>
          <a:lstStyle/>
          <a:p>
            <a:pPr marL="12700"/>
            <a:r>
              <a:rPr lang="en-US" sz="2400" b="1">
                <a:solidFill>
                  <a:srgbClr val="0070C0"/>
                </a:solidFill>
              </a:rPr>
              <a:t>Các phương pháp nhuộm</a:t>
            </a:r>
            <a:endParaRPr sz="2400" b="1">
              <a:solidFill>
                <a:srgbClr val="0070C0"/>
              </a:solidFill>
            </a:endParaRPr>
          </a:p>
        </p:txBody>
      </p:sp>
      <p:pic>
        <p:nvPicPr>
          <p:cNvPr id="3" name="Picture 2">
            <a:extLst>
              <a:ext uri="{FF2B5EF4-FFF2-40B4-BE49-F238E27FC236}">
                <a16:creationId xmlns:a16="http://schemas.microsoft.com/office/drawing/2014/main" id="{2FCDE098-B8AD-47BC-A850-0D7071063071}"/>
              </a:ext>
            </a:extLst>
          </p:cNvPr>
          <p:cNvPicPr>
            <a:picLocks noChangeAspect="1"/>
          </p:cNvPicPr>
          <p:nvPr/>
        </p:nvPicPr>
        <p:blipFill>
          <a:blip r:embed="rId3"/>
          <a:stretch>
            <a:fillRect/>
          </a:stretch>
        </p:blipFill>
        <p:spPr>
          <a:xfrm>
            <a:off x="7703392" y="2258952"/>
            <a:ext cx="2532753" cy="3799131"/>
          </a:xfrm>
          <a:prstGeom prst="rect">
            <a:avLst/>
          </a:prstGeom>
        </p:spPr>
      </p:pic>
      <p:sp>
        <p:nvSpPr>
          <p:cNvPr id="10" name="Google Shape;902;p26">
            <a:extLst>
              <a:ext uri="{FF2B5EF4-FFF2-40B4-BE49-F238E27FC236}">
                <a16:creationId xmlns:a16="http://schemas.microsoft.com/office/drawing/2014/main" id="{0F5748DF-0744-4B64-9A2E-9B47CBE39371}"/>
              </a:ext>
            </a:extLst>
          </p:cNvPr>
          <p:cNvSpPr txBox="1"/>
          <p:nvPr/>
        </p:nvSpPr>
        <p:spPr>
          <a:xfrm>
            <a:off x="10253275" y="1597878"/>
            <a:ext cx="1938725" cy="2978371"/>
          </a:xfrm>
          <a:prstGeom prst="rect">
            <a:avLst/>
          </a:prstGeom>
          <a:noFill/>
          <a:ln w="9525" cap="flat" cmpd="sng">
            <a:solidFill>
              <a:srgbClr val="C00000"/>
            </a:solidFill>
            <a:prstDash val="solid"/>
            <a:round/>
            <a:headEnd type="none" w="sm" len="sm"/>
            <a:tailEnd type="none" w="sm" len="sm"/>
          </a:ln>
        </p:spPr>
        <p:txBody>
          <a:bodyPr spcFirstLastPara="1" wrap="square" lIns="0" tIns="79367" rIns="0" bIns="0" anchor="t" anchorCtr="0">
            <a:spAutoFit/>
          </a:bodyPr>
          <a:lstStyle/>
          <a:p>
            <a:pPr marL="354956" indent="-342257">
              <a:buSzPts val="1200"/>
              <a:buFont typeface="Arial"/>
              <a:buChar char="•"/>
            </a:pPr>
            <a:r>
              <a:rPr lang="en-US" sz="1600" dirty="0">
                <a:solidFill>
                  <a:schemeClr val="dk1"/>
                </a:solidFill>
              </a:rPr>
              <a:t>Đốt lông-Giũ hồ</a:t>
            </a:r>
            <a:endParaRPr sz="1600" dirty="0">
              <a:solidFill>
                <a:schemeClr val="dk1"/>
              </a:solidFill>
            </a:endParaRPr>
          </a:p>
          <a:p>
            <a:pPr marL="354956" indent="-342257">
              <a:spcBef>
                <a:spcPts val="531"/>
              </a:spcBef>
              <a:buSzPts val="1200"/>
              <a:buFont typeface="Arial"/>
              <a:buChar char="•"/>
            </a:pPr>
            <a:r>
              <a:rPr lang="en-US" sz="1600" dirty="0">
                <a:solidFill>
                  <a:schemeClr val="dk1"/>
                </a:solidFill>
              </a:rPr>
              <a:t>Chia mẻ</a:t>
            </a:r>
            <a:endParaRPr sz="1600" dirty="0">
              <a:solidFill>
                <a:schemeClr val="dk1"/>
              </a:solidFill>
            </a:endParaRPr>
          </a:p>
          <a:p>
            <a:pPr marL="354956" indent="-342257">
              <a:spcBef>
                <a:spcPts val="531"/>
              </a:spcBef>
              <a:buSzPts val="1200"/>
              <a:buFont typeface="Arial"/>
              <a:buChar char="•"/>
            </a:pPr>
            <a:r>
              <a:rPr lang="en-US" sz="1600" dirty="0">
                <a:solidFill>
                  <a:schemeClr val="dk1"/>
                </a:solidFill>
              </a:rPr>
              <a:t>Giặt sau giũ hồ</a:t>
            </a:r>
            <a:endParaRPr sz="1600" dirty="0">
              <a:solidFill>
                <a:schemeClr val="dk1"/>
              </a:solidFill>
            </a:endParaRPr>
          </a:p>
          <a:p>
            <a:pPr marL="354956" indent="-342257">
              <a:spcBef>
                <a:spcPts val="500"/>
              </a:spcBef>
              <a:buSzPts val="1200"/>
              <a:buFont typeface="Arial"/>
              <a:buChar char="•"/>
            </a:pPr>
            <a:r>
              <a:rPr lang="en-US" sz="1600" dirty="0">
                <a:solidFill>
                  <a:schemeClr val="dk1"/>
                </a:solidFill>
              </a:rPr>
              <a:t>Nấu</a:t>
            </a:r>
            <a:endParaRPr sz="1600" dirty="0">
              <a:solidFill>
                <a:schemeClr val="dk1"/>
              </a:solidFill>
            </a:endParaRPr>
          </a:p>
          <a:p>
            <a:pPr marL="354956" indent="-342257">
              <a:spcBef>
                <a:spcPts val="531"/>
              </a:spcBef>
              <a:buSzPts val="1200"/>
              <a:buFont typeface="Arial"/>
              <a:buChar char="•"/>
            </a:pPr>
            <a:r>
              <a:rPr lang="en-US" sz="1600" dirty="0">
                <a:solidFill>
                  <a:schemeClr val="dk1"/>
                </a:solidFill>
              </a:rPr>
              <a:t>Tẩy trắng</a:t>
            </a:r>
            <a:endParaRPr sz="1600" dirty="0">
              <a:solidFill>
                <a:schemeClr val="dk1"/>
              </a:solidFill>
            </a:endParaRPr>
          </a:p>
          <a:p>
            <a:pPr marL="354956" indent="-342257">
              <a:spcBef>
                <a:spcPts val="431"/>
              </a:spcBef>
              <a:buSzPts val="1200"/>
              <a:buFont typeface="Arial"/>
              <a:buChar char="•"/>
            </a:pPr>
            <a:r>
              <a:rPr lang="en-US" sz="1600" dirty="0">
                <a:solidFill>
                  <a:schemeClr val="dk1"/>
                </a:solidFill>
              </a:rPr>
              <a:t>Giặt</a:t>
            </a:r>
            <a:endParaRPr sz="1600" dirty="0">
              <a:solidFill>
                <a:schemeClr val="dk1"/>
              </a:solidFill>
            </a:endParaRPr>
          </a:p>
          <a:p>
            <a:pPr marL="354956" indent="-342257">
              <a:spcBef>
                <a:spcPts val="505"/>
              </a:spcBef>
              <a:buSzPts val="1200"/>
              <a:buFont typeface="Arial"/>
              <a:buChar char="•"/>
            </a:pPr>
            <a:r>
              <a:rPr lang="en-US" sz="1600" dirty="0">
                <a:solidFill>
                  <a:schemeClr val="dk1"/>
                </a:solidFill>
              </a:rPr>
              <a:t>Sấy khô</a:t>
            </a:r>
            <a:endParaRPr sz="1600" dirty="0">
              <a:solidFill>
                <a:schemeClr val="dk1"/>
              </a:solidFill>
            </a:endParaRPr>
          </a:p>
          <a:p>
            <a:pPr marL="354956" indent="-342257">
              <a:spcBef>
                <a:spcPts val="531"/>
              </a:spcBef>
              <a:buSzPts val="1200"/>
              <a:buFont typeface="Arial"/>
              <a:buChar char="•"/>
            </a:pPr>
            <a:r>
              <a:rPr lang="en-US" sz="1600" dirty="0">
                <a:solidFill>
                  <a:schemeClr val="dk1"/>
                </a:solidFill>
              </a:rPr>
              <a:t>Kiềm bóng (nếu cần nhuộm cotton)</a:t>
            </a:r>
            <a:endParaRPr sz="1600" dirty="0">
              <a:solidFill>
                <a:schemeClr val="dk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sp>
        <p:nvSpPr>
          <p:cNvPr id="911" name="Google Shape;911;p27"/>
          <p:cNvSpPr txBox="1">
            <a:spLocks noGrp="1"/>
          </p:cNvSpPr>
          <p:nvPr>
            <p:ph type="title" idx="4294967295"/>
          </p:nvPr>
        </p:nvSpPr>
        <p:spPr>
          <a:xfrm>
            <a:off x="2152651" y="1101039"/>
            <a:ext cx="7886700" cy="579646"/>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B-Nhuộm vải</a:t>
            </a:r>
            <a:endParaRPr sz="2400" dirty="0">
              <a:solidFill>
                <a:schemeClr val="accent4">
                  <a:lumMod val="50000"/>
                </a:schemeClr>
              </a:solidFill>
              <a:latin typeface="+mn-lt"/>
              <a:ea typeface="Roboto"/>
            </a:endParaRPr>
          </a:p>
        </p:txBody>
      </p:sp>
      <p:sp>
        <p:nvSpPr>
          <p:cNvPr id="912" name="Google Shape;912;p27"/>
          <p:cNvSpPr txBox="1"/>
          <p:nvPr/>
        </p:nvSpPr>
        <p:spPr>
          <a:xfrm>
            <a:off x="543705" y="2164637"/>
            <a:ext cx="5104196" cy="3057886"/>
          </a:xfrm>
          <a:prstGeom prst="rect">
            <a:avLst/>
          </a:prstGeom>
          <a:noFill/>
          <a:ln>
            <a:noFill/>
          </a:ln>
        </p:spPr>
        <p:txBody>
          <a:bodyPr spcFirstLastPara="1" wrap="square" lIns="0" tIns="76833" rIns="0" bIns="0" anchor="t" anchorCtr="0">
            <a:spAutoFit/>
          </a:bodyPr>
          <a:lstStyle/>
          <a:p>
            <a:pPr marL="12700"/>
            <a:r>
              <a:rPr lang="en-US" sz="2000" b="1" dirty="0">
                <a:solidFill>
                  <a:schemeClr val="dk1"/>
                </a:solidFill>
              </a:rPr>
              <a:t>Vải tự nhiên </a:t>
            </a:r>
            <a:r>
              <a:rPr lang="en-US" sz="1200" dirty="0">
                <a:solidFill>
                  <a:schemeClr val="dk1"/>
                </a:solidFill>
              </a:rPr>
              <a:t>(Cotton, Viscose, lyocell, lanh, gai dầu,...)</a:t>
            </a:r>
            <a:endParaRPr sz="1200" dirty="0">
              <a:solidFill>
                <a:schemeClr val="dk1"/>
              </a:solidFill>
            </a:endParaRPr>
          </a:p>
          <a:p>
            <a:pPr marL="850879" lvl="1" indent="-380990">
              <a:spcBef>
                <a:spcPts val="425"/>
              </a:spcBef>
              <a:buSzPts val="1500"/>
              <a:buFont typeface="Arial"/>
              <a:buChar char="•"/>
            </a:pPr>
            <a:r>
              <a:rPr lang="en-US" sz="1800" dirty="0">
                <a:solidFill>
                  <a:schemeClr val="dk1"/>
                </a:solidFill>
              </a:rPr>
              <a:t>Thuốc nhuộm hoạt tính</a:t>
            </a:r>
            <a:endParaRPr sz="1800" dirty="0">
              <a:solidFill>
                <a:schemeClr val="dk1"/>
              </a:solidFill>
            </a:endParaRPr>
          </a:p>
          <a:p>
            <a:pPr marL="850879" marR="19050" lvl="1" indent="-380990">
              <a:spcBef>
                <a:spcPts val="409"/>
              </a:spcBef>
              <a:buSzPts val="1500"/>
              <a:buFont typeface="Arial"/>
              <a:buChar char="•"/>
            </a:pPr>
            <a:r>
              <a:rPr lang="en-US" sz="1800" dirty="0">
                <a:solidFill>
                  <a:schemeClr val="dk1"/>
                </a:solidFill>
              </a:rPr>
              <a:t>Cần nhiệt độ khoảng 65 độ C để máy hoạt động ở áp suất khí quyển</a:t>
            </a:r>
            <a:endParaRPr sz="1800" dirty="0">
              <a:solidFill>
                <a:schemeClr val="dk1"/>
              </a:solidFill>
            </a:endParaRPr>
          </a:p>
          <a:p>
            <a:pPr lvl="1">
              <a:spcBef>
                <a:spcPts val="995"/>
              </a:spcBef>
              <a:buClr>
                <a:srgbClr val="464749"/>
              </a:buClr>
              <a:buSzPts val="1500"/>
            </a:pPr>
            <a:endParaRPr sz="1800" dirty="0">
              <a:solidFill>
                <a:schemeClr val="dk1"/>
              </a:solidFill>
            </a:endParaRPr>
          </a:p>
          <a:p>
            <a:pPr marL="12700"/>
            <a:r>
              <a:rPr lang="en-US" sz="2000" b="1" dirty="0">
                <a:solidFill>
                  <a:schemeClr val="dk1"/>
                </a:solidFill>
              </a:rPr>
              <a:t>Vải nhân tạo/vải pha </a:t>
            </a:r>
            <a:r>
              <a:rPr lang="en-US" sz="1200" dirty="0">
                <a:solidFill>
                  <a:schemeClr val="dk1"/>
                </a:solidFill>
              </a:rPr>
              <a:t>(Polyester, PC, Nylon,...)</a:t>
            </a:r>
            <a:endParaRPr sz="1200" dirty="0">
              <a:solidFill>
                <a:schemeClr val="dk1"/>
              </a:solidFill>
            </a:endParaRPr>
          </a:p>
          <a:p>
            <a:pPr marL="850879" lvl="1" indent="-380990">
              <a:spcBef>
                <a:spcPts val="425"/>
              </a:spcBef>
              <a:buSzPts val="1500"/>
              <a:buFont typeface="Arial"/>
              <a:buChar char="•"/>
            </a:pPr>
            <a:r>
              <a:rPr lang="en-US" sz="1800" dirty="0">
                <a:solidFill>
                  <a:schemeClr val="dk1"/>
                </a:solidFill>
              </a:rPr>
              <a:t>Thuốc nhuộm phân tán</a:t>
            </a:r>
            <a:endParaRPr sz="1800" dirty="0">
              <a:solidFill>
                <a:schemeClr val="dk1"/>
              </a:solidFill>
            </a:endParaRPr>
          </a:p>
          <a:p>
            <a:pPr marL="838179" marR="5080" lvl="1" indent="-380990">
              <a:spcBef>
                <a:spcPts val="405"/>
              </a:spcBef>
              <a:buSzPts val="1500"/>
              <a:buFont typeface="Arial"/>
              <a:buChar char="•"/>
            </a:pPr>
            <a:r>
              <a:rPr lang="en-US" sz="1800" dirty="0">
                <a:solidFill>
                  <a:schemeClr val="dk1"/>
                </a:solidFill>
              </a:rPr>
              <a:t>Cần nhiệt độ trên 100 độ C để máy hoạt động trên áp suất khí quyển</a:t>
            </a:r>
            <a:endParaRPr sz="1800" dirty="0">
              <a:solidFill>
                <a:schemeClr val="dk1"/>
              </a:solidFill>
            </a:endParaRPr>
          </a:p>
        </p:txBody>
      </p:sp>
      <p:sp>
        <p:nvSpPr>
          <p:cNvPr id="913" name="Google Shape;913;p27"/>
          <p:cNvSpPr txBox="1"/>
          <p:nvPr/>
        </p:nvSpPr>
        <p:spPr>
          <a:xfrm>
            <a:off x="6096000" y="1351604"/>
            <a:ext cx="5846164" cy="4683952"/>
          </a:xfrm>
          <a:prstGeom prst="rect">
            <a:avLst/>
          </a:prstGeom>
          <a:noFill/>
          <a:ln>
            <a:noFill/>
          </a:ln>
        </p:spPr>
        <p:txBody>
          <a:bodyPr spcFirstLastPara="1" wrap="square" lIns="0" tIns="84433" rIns="0" bIns="0" anchor="t" anchorCtr="0">
            <a:spAutoFit/>
          </a:bodyPr>
          <a:lstStyle/>
          <a:p>
            <a:pPr marL="12700"/>
            <a:r>
              <a:rPr lang="en-US" sz="1800" b="1" dirty="0">
                <a:solidFill>
                  <a:schemeClr val="dk1"/>
                </a:solidFill>
              </a:rPr>
              <a:t>Gián đoạn/Không liên tục</a:t>
            </a:r>
            <a:endParaRPr sz="1800" b="1" dirty="0">
              <a:solidFill>
                <a:schemeClr val="dk1"/>
              </a:solidFill>
            </a:endParaRPr>
          </a:p>
          <a:p>
            <a:pPr marL="850879" lvl="1" indent="-380990">
              <a:spcBef>
                <a:spcPts val="515"/>
              </a:spcBef>
              <a:buSzPts val="1350"/>
              <a:buFont typeface="Arial"/>
              <a:buChar char="•"/>
            </a:pPr>
            <a:r>
              <a:rPr lang="en-US" sz="1600" dirty="0">
                <a:solidFill>
                  <a:schemeClr val="dk1"/>
                </a:solidFill>
              </a:rPr>
              <a:t>Nhuộm kiểu căng rộng: </a:t>
            </a:r>
            <a:r>
              <a:rPr lang="en-US" sz="1400" dirty="0">
                <a:solidFill>
                  <a:schemeClr val="dk1"/>
                </a:solidFill>
              </a:rPr>
              <a:t>Máy nhuộm jigger hở, jigger cao cáp, máy nhuộm trục (beam)</a:t>
            </a:r>
            <a:endParaRPr sz="1400" dirty="0">
              <a:solidFill>
                <a:schemeClr val="dk1"/>
              </a:solidFill>
            </a:endParaRPr>
          </a:p>
          <a:p>
            <a:pPr marL="850879" lvl="1" indent="-380990">
              <a:spcBef>
                <a:spcPts val="380"/>
              </a:spcBef>
              <a:buSzPts val="1350"/>
              <a:buFont typeface="Arial"/>
              <a:buChar char="•"/>
            </a:pPr>
            <a:r>
              <a:rPr lang="en-US" sz="1600" dirty="0">
                <a:solidFill>
                  <a:schemeClr val="dk1"/>
                </a:solidFill>
              </a:rPr>
              <a:t>Nhuộm dây (Rope dyeing): </a:t>
            </a:r>
            <a:r>
              <a:rPr lang="en-US" sz="1400" dirty="0">
                <a:solidFill>
                  <a:schemeClr val="dk1"/>
                </a:solidFill>
              </a:rPr>
              <a:t>Máy jet, máy winch, máy nhuộm Soft Flow/cao áp (vải dệt kim)</a:t>
            </a:r>
            <a:endParaRPr sz="1400" dirty="0">
              <a:solidFill>
                <a:schemeClr val="dk1"/>
              </a:solidFill>
            </a:endParaRPr>
          </a:p>
          <a:p>
            <a:pPr marL="12700">
              <a:spcBef>
                <a:spcPts val="371"/>
              </a:spcBef>
            </a:pPr>
            <a:r>
              <a:rPr lang="en-US" sz="1800" b="1" dirty="0">
                <a:solidFill>
                  <a:schemeClr val="dk1"/>
                </a:solidFill>
              </a:rPr>
              <a:t>Bán liên tục</a:t>
            </a:r>
            <a:endParaRPr sz="1800" b="1" dirty="0">
              <a:solidFill>
                <a:schemeClr val="dk1"/>
              </a:solidFill>
            </a:endParaRPr>
          </a:p>
          <a:p>
            <a:pPr marL="850879" lvl="1" indent="-380990">
              <a:spcBef>
                <a:spcPts val="391"/>
              </a:spcBef>
              <a:buSzPts val="1350"/>
              <a:buFont typeface="Arial"/>
              <a:buChar char="•"/>
            </a:pPr>
            <a:r>
              <a:rPr lang="en-US" sz="1600" dirty="0">
                <a:solidFill>
                  <a:schemeClr val="dk1"/>
                </a:solidFill>
              </a:rPr>
              <a:t>Nhuộm cuộn / Nhuộm cuộn ủ lạnh (Cold Pad Batch - CPB) </a:t>
            </a:r>
            <a:r>
              <a:rPr lang="en-US" sz="1400" dirty="0">
                <a:solidFill>
                  <a:schemeClr val="dk1"/>
                </a:solidFill>
              </a:rPr>
              <a:t>(Cho vải cellulose và thay thế cho nhuộm hoạt tính)</a:t>
            </a:r>
            <a:endParaRPr sz="1400" dirty="0">
              <a:solidFill>
                <a:schemeClr val="dk1"/>
              </a:solidFill>
            </a:endParaRPr>
          </a:p>
          <a:p>
            <a:pPr marL="850879" lvl="1" indent="-380990">
              <a:spcBef>
                <a:spcPts val="375"/>
              </a:spcBef>
              <a:buSzPts val="1350"/>
              <a:buFont typeface="Arial"/>
              <a:buChar char="•"/>
            </a:pPr>
            <a:r>
              <a:rPr lang="en-US" sz="1600" dirty="0">
                <a:solidFill>
                  <a:schemeClr val="dk1"/>
                </a:solidFill>
              </a:rPr>
              <a:t>Pad Jig</a:t>
            </a:r>
            <a:endParaRPr sz="1600" dirty="0">
              <a:solidFill>
                <a:schemeClr val="dk1"/>
              </a:solidFill>
            </a:endParaRPr>
          </a:p>
          <a:p>
            <a:pPr marL="850879" lvl="1" indent="-380990">
              <a:spcBef>
                <a:spcPts val="459"/>
              </a:spcBef>
              <a:buSzPts val="1350"/>
              <a:buFont typeface="Arial"/>
              <a:buChar char="•"/>
            </a:pPr>
            <a:r>
              <a:rPr lang="en-US" sz="1600" dirty="0">
                <a:solidFill>
                  <a:schemeClr val="dk1"/>
                </a:solidFill>
              </a:rPr>
              <a:t>Pad Roll</a:t>
            </a:r>
            <a:endParaRPr sz="1600" dirty="0">
              <a:solidFill>
                <a:schemeClr val="dk1"/>
              </a:solidFill>
            </a:endParaRPr>
          </a:p>
          <a:p>
            <a:pPr marL="12700">
              <a:spcBef>
                <a:spcPts val="325"/>
              </a:spcBef>
            </a:pPr>
            <a:r>
              <a:rPr lang="en-US" sz="1800" b="1" dirty="0">
                <a:solidFill>
                  <a:schemeClr val="dk1"/>
                </a:solidFill>
              </a:rPr>
              <a:t>Liên tục</a:t>
            </a:r>
            <a:endParaRPr sz="1800" b="1" dirty="0">
              <a:solidFill>
                <a:schemeClr val="dk1"/>
              </a:solidFill>
            </a:endParaRPr>
          </a:p>
          <a:p>
            <a:pPr marL="850879" lvl="1" indent="-380990">
              <a:spcBef>
                <a:spcPts val="415"/>
              </a:spcBef>
              <a:buSzPts val="1350"/>
              <a:buFont typeface="Arial"/>
              <a:buChar char="•"/>
            </a:pPr>
            <a:r>
              <a:rPr lang="en-US" sz="1600" dirty="0">
                <a:solidFill>
                  <a:schemeClr val="dk1"/>
                </a:solidFill>
              </a:rPr>
              <a:t>Chemical Steam Pad</a:t>
            </a:r>
            <a:endParaRPr sz="1600" dirty="0">
              <a:solidFill>
                <a:schemeClr val="dk1"/>
              </a:solidFill>
            </a:endParaRPr>
          </a:p>
          <a:p>
            <a:pPr marL="850879" lvl="1" indent="-380990">
              <a:spcBef>
                <a:spcPts val="435"/>
              </a:spcBef>
              <a:buSzPts val="1350"/>
              <a:buFont typeface="Arial"/>
              <a:buChar char="•"/>
            </a:pPr>
            <a:r>
              <a:rPr lang="en-US" sz="1600" dirty="0">
                <a:solidFill>
                  <a:schemeClr val="dk1"/>
                </a:solidFill>
              </a:rPr>
              <a:t>Pad Dry Steam (PDS)</a:t>
            </a:r>
            <a:endParaRPr sz="1600" dirty="0">
              <a:solidFill>
                <a:schemeClr val="dk1"/>
              </a:solidFill>
            </a:endParaRPr>
          </a:p>
          <a:p>
            <a:pPr marL="850879" lvl="1" indent="-380990">
              <a:spcBef>
                <a:spcPts val="335"/>
              </a:spcBef>
              <a:buSzPts val="1350"/>
              <a:buFont typeface="Arial"/>
              <a:buChar char="•"/>
            </a:pPr>
            <a:r>
              <a:rPr lang="en-US" sz="1600" dirty="0">
                <a:solidFill>
                  <a:schemeClr val="dk1"/>
                </a:solidFill>
              </a:rPr>
              <a:t>Pad Dry Pad Steam (PDPS)</a:t>
            </a:r>
            <a:endParaRPr sz="1600" dirty="0">
              <a:solidFill>
                <a:schemeClr val="dk1"/>
              </a:solidFill>
            </a:endParaRPr>
          </a:p>
          <a:p>
            <a:pPr marL="850879" lvl="1" indent="-380990">
              <a:spcBef>
                <a:spcPts val="431"/>
              </a:spcBef>
              <a:buSzPts val="1350"/>
              <a:buFont typeface="Arial"/>
              <a:buChar char="•"/>
            </a:pPr>
            <a:r>
              <a:rPr lang="en-US" sz="1600" dirty="0">
                <a:solidFill>
                  <a:schemeClr val="dk1"/>
                </a:solidFill>
              </a:rPr>
              <a:t>Pad Dry Cure (PDC)</a:t>
            </a:r>
            <a:endParaRPr sz="1600" dirty="0">
              <a:solidFill>
                <a:schemeClr val="dk1"/>
              </a:solidFill>
            </a:endParaRPr>
          </a:p>
          <a:p>
            <a:pPr marL="850879" lvl="1" indent="-380990">
              <a:spcBef>
                <a:spcPts val="459"/>
              </a:spcBef>
              <a:buSzPts val="1350"/>
              <a:buFont typeface="Arial"/>
              <a:buChar char="•"/>
            </a:pPr>
            <a:r>
              <a:rPr lang="en-US" sz="1600" dirty="0">
                <a:solidFill>
                  <a:schemeClr val="dk1"/>
                </a:solidFill>
              </a:rPr>
              <a:t>Pad </a:t>
            </a:r>
            <a:r>
              <a:rPr lang="en-US" sz="1600" dirty="0" err="1">
                <a:solidFill>
                  <a:schemeClr val="dk1"/>
                </a:solidFill>
              </a:rPr>
              <a:t>Thermosol</a:t>
            </a:r>
            <a:r>
              <a:rPr lang="en-US" sz="1600" dirty="0">
                <a:solidFill>
                  <a:schemeClr val="dk1"/>
                </a:solidFill>
              </a:rPr>
              <a:t> Dyeing</a:t>
            </a:r>
            <a:endParaRPr sz="1600" dirty="0">
              <a:solidFill>
                <a:schemeClr val="dk1"/>
              </a:solidFill>
            </a:endParaRP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Shape 917"/>
        <p:cNvGrpSpPr/>
        <p:nvPr/>
      </p:nvGrpSpPr>
      <p:grpSpPr>
        <a:xfrm>
          <a:off x="0" y="0"/>
          <a:ext cx="0" cy="0"/>
          <a:chOff x="0" y="0"/>
          <a:chExt cx="0" cy="0"/>
        </a:xfrm>
      </p:grpSpPr>
      <p:sp>
        <p:nvSpPr>
          <p:cNvPr id="918" name="Google Shape;918;p28"/>
          <p:cNvSpPr txBox="1">
            <a:spLocks noGrp="1"/>
          </p:cNvSpPr>
          <p:nvPr>
            <p:ph idx="4294967295" type="title"/>
          </p:nvPr>
        </p:nvSpPr>
        <p:spPr>
          <a:xfrm>
            <a:off x="355600" y="1050233"/>
            <a:ext cx="10972800" cy="495200"/>
          </a:xfrm>
          <a:noFill/>
          <a:ln>
            <a:noFill/>
          </a:ln>
        </p:spPr>
        <p:txBody>
          <a:bodyPr anchor="ctr" anchorCtr="0" bIns="121900" lIns="121900" rIns="121900" spcFirstLastPara="1" tIns="121900" wrap="square">
            <a:noAutofit/>
          </a:bodyPr>
          <a:lstStyle/>
          <a:p>
            <a:pPr algn="just" indent="-317500" marL="457200">
              <a:buSzPts val="5200"/>
              <a:buFont typeface="Roboto"/>
            </a:pPr>
            <a:r>
              <a:rPr dirty="0" lang="vi-VN" sz="2400">
                <a:solidFill>
                  <a:schemeClr val="accent4">
                    <a:lumMod val="50000"/>
                  </a:schemeClr>
                </a:solidFill>
                <a:latin typeface="+mn-lt"/>
                <a:ea typeface="Roboto"/>
              </a:rPr>
              <a:t>Nhuộm – Các bước cơ bản</a:t>
            </a:r>
          </a:p>
        </p:txBody>
      </p:sp>
      <p:sp>
        <p:nvSpPr>
          <p:cNvPr id="919" name="Google Shape;919;p28"/>
          <p:cNvSpPr txBox="1"/>
          <p:nvPr/>
        </p:nvSpPr>
        <p:spPr>
          <a:xfrm>
            <a:off x="609600" y="1959256"/>
            <a:ext cx="5232400" cy="4352544"/>
          </a:xfrm>
          <a:prstGeom prst="rect">
            <a:avLst/>
          </a:prstGeom>
          <a:noFill/>
          <a:ln>
            <a:noFill/>
          </a:ln>
        </p:spPr>
        <p:txBody>
          <a:bodyPr anchor="t" anchorCtr="0" bIns="0" lIns="0" rIns="0" spcFirstLastPara="1" tIns="76200">
            <a:normAutofit/>
          </a:bodyPr>
          <a:lstStyle/>
          <a:p>
            <a:pPr marL="12700">
              <a:lnSpc>
                <a:spcPct val="90000"/>
              </a:lnSpc>
              <a:spcAft>
                <a:spcPts val="800"/>
              </a:spcAft>
            </a:pPr>
            <a:r>
              <a:rPr b="1" dirty="0" lang="en-US" sz="1467">
                <a:solidFill>
                  <a:schemeClr val="dk1"/>
                </a:solidFill>
              </a:rPr>
              <a:t>Bước 1</a:t>
            </a:r>
          </a:p>
          <a:p>
            <a:pPr indent="-285742" lvl="1" marL="755632">
              <a:lnSpc>
                <a:spcPct val="90000"/>
              </a:lnSpc>
              <a:spcAft>
                <a:spcPts val="800"/>
              </a:spcAft>
              <a:buSzPts val="1400"/>
              <a:buFont typeface="Arial"/>
              <a:buChar char="•"/>
            </a:pPr>
            <a:r>
              <a:rPr dirty="0" lang="en-US" sz="1467">
                <a:solidFill>
                  <a:schemeClr val="dk1"/>
                </a:solidFill>
              </a:rPr>
              <a:t>Chất tạo màu (hầu hết dạng bột, thuốc nhuộm) tan trong dung dịch nhuộm tùy theo công thức</a:t>
            </a:r>
          </a:p>
          <a:p>
            <a:pPr indent="-287013" lvl="1" marL="756901">
              <a:lnSpc>
                <a:spcPct val="90000"/>
              </a:lnSpc>
              <a:spcAft>
                <a:spcPts val="800"/>
              </a:spcAft>
              <a:buSzPts val="1400"/>
              <a:buFont typeface="Arial"/>
              <a:buChar char="•"/>
            </a:pPr>
            <a:r>
              <a:rPr dirty="0" lang="en-US" sz="1467">
                <a:solidFill>
                  <a:schemeClr val="dk1"/>
                </a:solidFill>
              </a:rPr>
              <a:t>Thuốc nhuộm khuếch tán từ dung dịch tới sợi</a:t>
            </a:r>
          </a:p>
          <a:p>
            <a:pPr marL="12700">
              <a:lnSpc>
                <a:spcPct val="90000"/>
              </a:lnSpc>
              <a:spcAft>
                <a:spcPts val="800"/>
              </a:spcAft>
            </a:pPr>
            <a:r>
              <a:rPr b="1" dirty="0" lang="en-US" sz="1467">
                <a:solidFill>
                  <a:schemeClr val="dk1"/>
                </a:solidFill>
              </a:rPr>
              <a:t>Bước 2</a:t>
            </a:r>
          </a:p>
          <a:p>
            <a:pPr indent="-285742" lvl="1" marL="755632">
              <a:lnSpc>
                <a:spcPct val="90000"/>
              </a:lnSpc>
              <a:spcAft>
                <a:spcPts val="800"/>
              </a:spcAft>
              <a:buSzPts val="1400"/>
              <a:buFont typeface="Arial"/>
              <a:buChar char="•"/>
            </a:pPr>
            <a:r>
              <a:rPr dirty="0" lang="en-US" sz="1467">
                <a:solidFill>
                  <a:schemeClr val="dk1"/>
                </a:solidFill>
              </a:rPr>
              <a:t>Thuốc nhuộm bám trên bề mặt sợi/vải =&gt; độ bám của thuốc nhuộm lên sợi</a:t>
            </a:r>
          </a:p>
          <a:p>
            <a:pPr marL="12700">
              <a:lnSpc>
                <a:spcPct val="90000"/>
              </a:lnSpc>
              <a:spcAft>
                <a:spcPts val="800"/>
              </a:spcAft>
            </a:pPr>
            <a:r>
              <a:rPr b="1" dirty="0" lang="en-US" sz="1467">
                <a:solidFill>
                  <a:schemeClr val="dk1"/>
                </a:solidFill>
              </a:rPr>
              <a:t>Bước 3</a:t>
            </a:r>
          </a:p>
          <a:p>
            <a:pPr indent="-285742" lvl="1" marL="755632">
              <a:lnSpc>
                <a:spcPct val="90000"/>
              </a:lnSpc>
              <a:spcAft>
                <a:spcPts val="800"/>
              </a:spcAft>
              <a:buSzPts val="1400"/>
              <a:buFont typeface="Arial"/>
              <a:buChar char="•"/>
            </a:pPr>
            <a:r>
              <a:rPr dirty="0" lang="en-US" sz="1467">
                <a:solidFill>
                  <a:schemeClr val="dk1"/>
                </a:solidFill>
              </a:rPr>
              <a:t>Thuốc nhuộm thấm vào sợi (tốc độ thấm chậm hơn so với tốc độ bám trên bề mặt) =&gt; điều kiện tiên quyết cho sợi ưu nước (lỗ xốp nhỏ); với sợi kị nước =&gt; cần tăng nhiệt độ (thường trên 100 độ C)</a:t>
            </a:r>
          </a:p>
          <a:p>
            <a:pPr indent="-287013" lvl="1" marL="756901">
              <a:lnSpc>
                <a:spcPct val="90000"/>
              </a:lnSpc>
              <a:spcAft>
                <a:spcPts val="800"/>
              </a:spcAft>
              <a:buSzPts val="1400"/>
              <a:buFont typeface="Arial"/>
              <a:buChar char="•"/>
            </a:pPr>
            <a:r>
              <a:rPr dirty="0" lang="en-US" sz="1467">
                <a:solidFill>
                  <a:schemeClr val="dk1"/>
                </a:solidFill>
              </a:rPr>
              <a:t>Bổ sung muối để thấm qua bề mặt tĩnh điện</a:t>
            </a:r>
          </a:p>
          <a:p>
            <a:pPr marL="12700">
              <a:lnSpc>
                <a:spcPct val="90000"/>
              </a:lnSpc>
              <a:spcAft>
                <a:spcPts val="800"/>
              </a:spcAft>
            </a:pPr>
            <a:r>
              <a:rPr b="1" dirty="0" lang="en-US" sz="1467">
                <a:solidFill>
                  <a:schemeClr val="dk1"/>
                </a:solidFill>
              </a:rPr>
              <a:t>Bước 4</a:t>
            </a:r>
          </a:p>
          <a:p>
            <a:pPr indent="-287013" lvl="1" marL="756901">
              <a:lnSpc>
                <a:spcPct val="90000"/>
              </a:lnSpc>
              <a:spcAft>
                <a:spcPts val="800"/>
              </a:spcAft>
              <a:buSzPts val="1400"/>
              <a:buFont typeface="Arial"/>
              <a:buChar char="•"/>
            </a:pPr>
            <a:r>
              <a:rPr dirty="0" lang="en-US" sz="1467">
                <a:solidFill>
                  <a:schemeClr val="dk1"/>
                </a:solidFill>
              </a:rPr>
              <a:t>Gắn màu (nhiệt độ, chất trợ nhuộm)</a:t>
            </a:r>
          </a:p>
        </p:txBody>
      </p:sp>
      <p:pic>
        <p:nvPicPr>
          <p:cNvPr descr="A large machine with pipes and pipes&#10;&#10;Description automatically generated with medium confidence" id="3" name="Picture 2">
            <a:extLst>
              <a:ext uri="{FF2B5EF4-FFF2-40B4-BE49-F238E27FC236}">
                <a16:creationId xmlns:a16="http://schemas.microsoft.com/office/drawing/2014/main" id="{BC630C67-D2A1-4841-BA4A-71F994B68687}"/>
              </a:ext>
            </a:extLst>
          </p:cNvPr>
          <p:cNvPicPr>
            <a:picLocks noChangeAspect="1"/>
          </p:cNvPicPr>
          <p:nvPr/>
        </p:nvPicPr>
        <p:blipFill>
          <a:blip r:embed="rId3"/>
          <a:srcRect b="-2" l="58" r="24"/>
          <a:stretch>
            <a:fillRect/>
          </a:stretch>
        </p:blipFill>
        <p:spPr>
          <a:xfrm>
            <a:off x="6350002" y="2136033"/>
            <a:ext cx="5232400" cy="435254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23"/>
        <p:cNvGrpSpPr/>
        <p:nvPr/>
      </p:nvGrpSpPr>
      <p:grpSpPr>
        <a:xfrm>
          <a:off x="0" y="0"/>
          <a:ext cx="0" cy="0"/>
          <a:chOff x="0" y="0"/>
          <a:chExt cx="0" cy="0"/>
        </a:xfrm>
      </p:grpSpPr>
      <p:sp>
        <p:nvSpPr>
          <p:cNvPr id="924" name="Google Shape;924;p29"/>
          <p:cNvSpPr txBox="1">
            <a:spLocks noGrp="1"/>
          </p:cNvSpPr>
          <p:nvPr>
            <p:ph type="title" idx="4294967295"/>
          </p:nvPr>
        </p:nvSpPr>
        <p:spPr>
          <a:xfrm>
            <a:off x="704851" y="1132697"/>
            <a:ext cx="7886700" cy="382156"/>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C- In vải</a:t>
            </a:r>
            <a:endParaRPr sz="2400" dirty="0">
              <a:solidFill>
                <a:schemeClr val="accent4">
                  <a:lumMod val="50000"/>
                </a:schemeClr>
              </a:solidFill>
              <a:latin typeface="+mn-lt"/>
              <a:ea typeface="Roboto"/>
            </a:endParaRPr>
          </a:p>
        </p:txBody>
      </p:sp>
      <p:sp>
        <p:nvSpPr>
          <p:cNvPr id="925" name="Google Shape;925;p29"/>
          <p:cNvSpPr txBox="1"/>
          <p:nvPr/>
        </p:nvSpPr>
        <p:spPr>
          <a:xfrm>
            <a:off x="704851" y="1601047"/>
            <a:ext cx="2945615" cy="1754966"/>
          </a:xfrm>
          <a:prstGeom prst="rect">
            <a:avLst/>
          </a:prstGeom>
          <a:noFill/>
          <a:ln>
            <a:noFill/>
          </a:ln>
        </p:spPr>
        <p:txBody>
          <a:bodyPr spcFirstLastPara="1" wrap="square" lIns="0" tIns="76833" rIns="0" bIns="0" anchor="t" anchorCtr="0">
            <a:spAutoFit/>
          </a:bodyPr>
          <a:lstStyle/>
          <a:p>
            <a:pPr marL="12700">
              <a:lnSpc>
                <a:spcPct val="150000"/>
              </a:lnSpc>
            </a:pPr>
            <a:r>
              <a:rPr lang="en-US" sz="1800" dirty="0">
                <a:solidFill>
                  <a:schemeClr val="dk1"/>
                </a:solidFill>
              </a:rPr>
              <a:t>Có 03 loại máy in vải:</a:t>
            </a:r>
            <a:endParaRPr sz="1800" dirty="0">
              <a:solidFill>
                <a:schemeClr val="dk1"/>
              </a:solidFill>
            </a:endParaRPr>
          </a:p>
          <a:p>
            <a:pPr marL="850879" lvl="1" indent="-380990">
              <a:lnSpc>
                <a:spcPct val="150000"/>
              </a:lnSpc>
              <a:spcBef>
                <a:spcPts val="425"/>
              </a:spcBef>
              <a:buSzPts val="1500"/>
              <a:buFont typeface="Arial"/>
              <a:buChar char="•"/>
            </a:pPr>
            <a:r>
              <a:rPr lang="en-US" sz="1600" dirty="0">
                <a:solidFill>
                  <a:schemeClr val="dk1"/>
                </a:solidFill>
              </a:rPr>
              <a:t>In trục</a:t>
            </a:r>
            <a:endParaRPr sz="1600" dirty="0">
              <a:solidFill>
                <a:schemeClr val="dk1"/>
              </a:solidFill>
            </a:endParaRPr>
          </a:p>
          <a:p>
            <a:pPr marL="850879" lvl="1" indent="-380990">
              <a:lnSpc>
                <a:spcPct val="150000"/>
              </a:lnSpc>
              <a:spcBef>
                <a:spcPts val="409"/>
              </a:spcBef>
              <a:buSzPts val="1500"/>
              <a:buFont typeface="Arial"/>
              <a:buChar char="•"/>
            </a:pPr>
            <a:r>
              <a:rPr lang="en-US" sz="1600" dirty="0">
                <a:solidFill>
                  <a:schemeClr val="dk1"/>
                </a:solidFill>
              </a:rPr>
              <a:t>In phẳng</a:t>
            </a:r>
            <a:endParaRPr sz="1600" dirty="0">
              <a:solidFill>
                <a:schemeClr val="dk1"/>
              </a:solidFill>
            </a:endParaRPr>
          </a:p>
          <a:p>
            <a:pPr marL="850879" lvl="1" indent="-380990">
              <a:lnSpc>
                <a:spcPct val="150000"/>
              </a:lnSpc>
              <a:spcBef>
                <a:spcPts val="405"/>
              </a:spcBef>
              <a:buSzPts val="1500"/>
              <a:buFont typeface="Arial"/>
              <a:buChar char="•"/>
            </a:pPr>
            <a:r>
              <a:rPr lang="en-US" sz="1600" dirty="0">
                <a:solidFill>
                  <a:schemeClr val="dk1"/>
                </a:solidFill>
              </a:rPr>
              <a:t>In kỹ thuật số</a:t>
            </a:r>
            <a:endParaRPr sz="1600" dirty="0">
              <a:solidFill>
                <a:schemeClr val="dk1"/>
              </a:solidFill>
            </a:endParaRPr>
          </a:p>
        </p:txBody>
      </p:sp>
      <p:sp>
        <p:nvSpPr>
          <p:cNvPr id="926" name="Google Shape;926;p29"/>
          <p:cNvSpPr txBox="1"/>
          <p:nvPr/>
        </p:nvSpPr>
        <p:spPr>
          <a:xfrm>
            <a:off x="580513" y="3429000"/>
            <a:ext cx="7025391" cy="3078405"/>
          </a:xfrm>
          <a:prstGeom prst="rect">
            <a:avLst/>
          </a:prstGeom>
          <a:noFill/>
          <a:ln>
            <a:noFill/>
          </a:ln>
        </p:spPr>
        <p:txBody>
          <a:bodyPr spcFirstLastPara="1" wrap="square" lIns="0" tIns="76833" rIns="0" bIns="0" anchor="t" anchorCtr="0">
            <a:spAutoFit/>
          </a:bodyPr>
          <a:lstStyle/>
          <a:p>
            <a:pPr marL="38099" algn="just">
              <a:lnSpc>
                <a:spcPct val="150000"/>
              </a:lnSpc>
            </a:pPr>
            <a:r>
              <a:rPr lang="en-US" sz="1800" dirty="0">
                <a:solidFill>
                  <a:schemeClr val="dk1"/>
                </a:solidFill>
              </a:rPr>
              <a:t>Thông thường vải được in bằng hai cách sau:</a:t>
            </a:r>
            <a:endParaRPr sz="1800" dirty="0">
              <a:solidFill>
                <a:schemeClr val="dk1"/>
              </a:solidFill>
            </a:endParaRPr>
          </a:p>
          <a:p>
            <a:pPr marL="876278" marR="43179" lvl="1" indent="-380990" algn="just">
              <a:lnSpc>
                <a:spcPct val="150000"/>
              </a:lnSpc>
              <a:buSzPts val="1400"/>
              <a:buFont typeface="Arial"/>
              <a:buChar char="•"/>
            </a:pPr>
            <a:r>
              <a:rPr lang="en-US" sz="1600" dirty="0">
                <a:solidFill>
                  <a:schemeClr val="dk1"/>
                </a:solidFill>
              </a:rPr>
              <a:t>In pigment: Bề mặt in khi thiết kế được cố định với sự trợ giúp của chất kết dính và chất nền</a:t>
            </a:r>
            <a:r>
              <a:rPr lang="en-US" sz="1600" dirty="0">
                <a:solidFill>
                  <a:srgbClr val="464749"/>
                </a:solidFill>
              </a:rPr>
              <a:t>. </a:t>
            </a:r>
            <a:r>
              <a:rPr lang="en-US" sz="1600" dirty="0">
                <a:solidFill>
                  <a:srgbClr val="FF0000"/>
                </a:solidFill>
              </a:rPr>
              <a:t>Công đoạn sấy được thực hiện bằng nhiệt khô trong </a:t>
            </a:r>
            <a:r>
              <a:rPr lang="en-US" sz="1600" dirty="0">
                <a:solidFill>
                  <a:schemeClr val="dk1"/>
                </a:solidFill>
              </a:rPr>
              <a:t>phòng lưu hoá (curing chambers) trên </a:t>
            </a:r>
            <a:r>
              <a:rPr lang="en-US" sz="1600" dirty="0">
                <a:solidFill>
                  <a:srgbClr val="FF0000"/>
                </a:solidFill>
              </a:rPr>
              <a:t>100 </a:t>
            </a:r>
            <a:r>
              <a:rPr lang="en-US" sz="1600" baseline="30000" dirty="0" err="1">
                <a:solidFill>
                  <a:srgbClr val="FF0000"/>
                </a:solidFill>
              </a:rPr>
              <a:t>o</a:t>
            </a:r>
            <a:r>
              <a:rPr lang="en-US" sz="1600" dirty="0" err="1">
                <a:solidFill>
                  <a:srgbClr val="FF0000"/>
                </a:solidFill>
              </a:rPr>
              <a:t>C</a:t>
            </a:r>
            <a:r>
              <a:rPr lang="en-US" sz="1600" dirty="0">
                <a:solidFill>
                  <a:srgbClr val="FF0000"/>
                </a:solidFill>
              </a:rPr>
              <a:t> </a:t>
            </a:r>
            <a:r>
              <a:rPr lang="en-US" sz="1600" dirty="0">
                <a:solidFill>
                  <a:schemeClr val="dk1"/>
                </a:solidFill>
              </a:rPr>
              <a:t>(tuỳ thuộc vào công thức màu)</a:t>
            </a:r>
            <a:endParaRPr sz="1600" dirty="0">
              <a:solidFill>
                <a:schemeClr val="dk1"/>
              </a:solidFill>
            </a:endParaRPr>
          </a:p>
          <a:p>
            <a:pPr marL="876278" marR="43179" lvl="1" indent="-380990" algn="just">
              <a:lnSpc>
                <a:spcPct val="150000"/>
              </a:lnSpc>
              <a:buSzPts val="1400"/>
              <a:buFont typeface="Arial"/>
              <a:buChar char="•"/>
            </a:pPr>
            <a:r>
              <a:rPr lang="en-US" sz="1600" dirty="0">
                <a:solidFill>
                  <a:schemeClr val="dk1"/>
                </a:solidFill>
              </a:rPr>
              <a:t>In hoạt tính: màu được in trên vải thông qua phản ứng hóa học. </a:t>
            </a:r>
            <a:r>
              <a:rPr lang="en-US" sz="1600" dirty="0">
                <a:solidFill>
                  <a:srgbClr val="FF0000"/>
                </a:solidFill>
              </a:rPr>
              <a:t>Phơi vải ở nhiệt độ cao (gần 100 độ C) trong môi trường ẩm</a:t>
            </a:r>
            <a:r>
              <a:rPr lang="en-US" sz="1600" dirty="0">
                <a:solidFill>
                  <a:srgbClr val="464749"/>
                </a:solidFill>
              </a:rPr>
              <a:t>. </a:t>
            </a:r>
            <a:r>
              <a:rPr lang="en-US" sz="1600" dirty="0">
                <a:solidFill>
                  <a:schemeClr val="dk1"/>
                </a:solidFill>
              </a:rPr>
              <a:t>Loại vải này cần được giặt trước khi in.</a:t>
            </a:r>
            <a:endParaRPr sz="1600" dirty="0">
              <a:solidFill>
                <a:schemeClr val="dk1"/>
              </a:solidFill>
            </a:endParaRPr>
          </a:p>
        </p:txBody>
      </p:sp>
      <p:pic>
        <p:nvPicPr>
          <p:cNvPr id="4" name="Picture 3">
            <a:extLst>
              <a:ext uri="{FF2B5EF4-FFF2-40B4-BE49-F238E27FC236}">
                <a16:creationId xmlns:a16="http://schemas.microsoft.com/office/drawing/2014/main" id="{C783CD7F-FC55-42EB-B7EB-1C77C75383DC}"/>
              </a:ext>
            </a:extLst>
          </p:cNvPr>
          <p:cNvPicPr>
            <a:picLocks noChangeAspect="1"/>
          </p:cNvPicPr>
          <p:nvPr/>
        </p:nvPicPr>
        <p:blipFill>
          <a:blip r:embed="rId3"/>
          <a:stretch>
            <a:fillRect/>
          </a:stretch>
        </p:blipFill>
        <p:spPr>
          <a:xfrm>
            <a:off x="8142514" y="1564876"/>
            <a:ext cx="3706897" cy="494252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3"/>
          <p:cNvSpPr txBox="1">
            <a:spLocks noGrp="1"/>
          </p:cNvSpPr>
          <p:nvPr>
            <p:ph type="body" idx="4294967295"/>
          </p:nvPr>
        </p:nvSpPr>
        <p:spPr>
          <a:xfrm>
            <a:off x="939800" y="2407798"/>
            <a:ext cx="10312400" cy="2042403"/>
          </a:xfrm>
          <a:prstGeom prst="rect">
            <a:avLst/>
          </a:prstGeom>
          <a:noFill/>
          <a:ln>
            <a:noFill/>
          </a:ln>
        </p:spPr>
        <p:txBody>
          <a:bodyPr spcFirstLastPara="1" wrap="square" lIns="121900" tIns="121900" rIns="121900" bIns="121900" anchor="ctr" anchorCtr="0">
            <a:noAutofit/>
          </a:bodyPr>
          <a:lstStyle/>
          <a:p>
            <a:pPr algn="just">
              <a:buSzPts val="5200"/>
              <a:buNone/>
            </a:pPr>
            <a:r>
              <a:rPr lang="en-US" sz="3200" b="1" dirty="0">
                <a:solidFill>
                  <a:schemeClr val="accent4">
                    <a:lumMod val="50000"/>
                  </a:schemeClr>
                </a:solidFill>
                <a:latin typeface="+mn-lt"/>
                <a:sym typeface="Fira Sans Extra Condensed"/>
              </a:rPr>
              <a:t>I. Giới thiệu về ngành dệt may</a:t>
            </a:r>
            <a:endParaRPr sz="3200" b="1" dirty="0">
              <a:solidFill>
                <a:schemeClr val="accent4">
                  <a:lumMod val="50000"/>
                </a:schemeClr>
              </a:solidFill>
              <a:latin typeface="+mn-lt"/>
              <a:sym typeface="Fira Sans Extra Condense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30"/>
        <p:cNvGrpSpPr/>
        <p:nvPr/>
      </p:nvGrpSpPr>
      <p:grpSpPr>
        <a:xfrm>
          <a:off x="0" y="0"/>
          <a:ext cx="0" cy="0"/>
          <a:chOff x="0" y="0"/>
          <a:chExt cx="0" cy="0"/>
        </a:xfrm>
      </p:grpSpPr>
      <p:sp>
        <p:nvSpPr>
          <p:cNvPr id="931" name="Google Shape;931;p30"/>
          <p:cNvSpPr txBox="1">
            <a:spLocks noGrp="1"/>
          </p:cNvSpPr>
          <p:nvPr>
            <p:ph type="title" idx="4294967295"/>
          </p:nvPr>
        </p:nvSpPr>
        <p:spPr>
          <a:xfrm>
            <a:off x="2207080" y="1152481"/>
            <a:ext cx="7886700" cy="579646"/>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D- Hoàn tất</a:t>
            </a:r>
            <a:endParaRPr sz="2400" dirty="0">
              <a:solidFill>
                <a:schemeClr val="accent4">
                  <a:lumMod val="50000"/>
                </a:schemeClr>
              </a:solidFill>
              <a:latin typeface="+mn-lt"/>
              <a:ea typeface="Roboto"/>
            </a:endParaRPr>
          </a:p>
        </p:txBody>
      </p:sp>
      <p:sp>
        <p:nvSpPr>
          <p:cNvPr id="932" name="Google Shape;932;p30"/>
          <p:cNvSpPr txBox="1"/>
          <p:nvPr/>
        </p:nvSpPr>
        <p:spPr>
          <a:xfrm>
            <a:off x="507632" y="1732127"/>
            <a:ext cx="5902627" cy="4119716"/>
          </a:xfrm>
          <a:prstGeom prst="rect">
            <a:avLst/>
          </a:prstGeom>
          <a:noFill/>
          <a:ln>
            <a:noFill/>
          </a:ln>
        </p:spPr>
        <p:txBody>
          <a:bodyPr spcFirstLastPara="1" wrap="square" lIns="0" tIns="76833" rIns="0" bIns="0" anchor="t" anchorCtr="0">
            <a:spAutoFit/>
          </a:bodyPr>
          <a:lstStyle/>
          <a:p>
            <a:pPr marL="12700">
              <a:lnSpc>
                <a:spcPct val="150000"/>
              </a:lnSpc>
            </a:pPr>
            <a:r>
              <a:rPr lang="en-US" sz="2000" dirty="0">
                <a:solidFill>
                  <a:schemeClr val="dk1"/>
                </a:solidFill>
              </a:rPr>
              <a:t>Có hai cách hoàn tất</a:t>
            </a:r>
            <a:endParaRPr sz="2000" dirty="0">
              <a:solidFill>
                <a:schemeClr val="dk1"/>
              </a:solidFill>
            </a:endParaRPr>
          </a:p>
          <a:p>
            <a:pPr marL="850879" marR="74929" lvl="1" indent="-380990">
              <a:lnSpc>
                <a:spcPct val="150000"/>
              </a:lnSpc>
              <a:spcBef>
                <a:spcPts val="425"/>
              </a:spcBef>
              <a:buSzPts val="1500"/>
              <a:buFont typeface="Arial"/>
              <a:buChar char="•"/>
            </a:pPr>
            <a:r>
              <a:rPr lang="en-US" sz="1800" dirty="0">
                <a:solidFill>
                  <a:schemeClr val="dk1"/>
                </a:solidFill>
              </a:rPr>
              <a:t>Hóa học bằng máy căng định hình: làm nóng trực tiếp bằng lửa từ khí ga hoặc gián tiếp bằng dầu truyền nhiệt</a:t>
            </a:r>
            <a:endParaRPr sz="1800" dirty="0">
              <a:solidFill>
                <a:schemeClr val="dk1"/>
              </a:solidFill>
            </a:endParaRPr>
          </a:p>
          <a:p>
            <a:pPr marL="850879" marR="5080" lvl="1" indent="-380990">
              <a:lnSpc>
                <a:spcPct val="150000"/>
              </a:lnSpc>
              <a:spcBef>
                <a:spcPts val="385"/>
              </a:spcBef>
              <a:buSzPts val="1500"/>
              <a:buFont typeface="Arial"/>
              <a:buChar char="•"/>
            </a:pPr>
            <a:r>
              <a:rPr lang="en-US" sz="1800" dirty="0">
                <a:solidFill>
                  <a:schemeClr val="dk1"/>
                </a:solidFill>
              </a:rPr>
              <a:t>Cơ học: Trong hầu hết trường hợp, hơi nước được sử dụng để làm nóng gián tiếp các máy sau</a:t>
            </a:r>
            <a:endParaRPr sz="1800" dirty="0">
              <a:solidFill>
                <a:schemeClr val="dk1"/>
              </a:solidFill>
            </a:endParaRPr>
          </a:p>
          <a:p>
            <a:pPr marL="1308067" lvl="2" indent="-380990">
              <a:lnSpc>
                <a:spcPct val="150000"/>
              </a:lnSpc>
              <a:spcBef>
                <a:spcPts val="415"/>
              </a:spcBef>
              <a:buSzPts val="1350"/>
              <a:buFont typeface="Courier New"/>
              <a:buChar char="o"/>
            </a:pPr>
            <a:r>
              <a:rPr lang="en-US" sz="1600" dirty="0">
                <a:solidFill>
                  <a:schemeClr val="dk1"/>
                </a:solidFill>
              </a:rPr>
              <a:t>Cán bóng</a:t>
            </a:r>
            <a:endParaRPr sz="1600" dirty="0">
              <a:solidFill>
                <a:schemeClr val="dk1"/>
              </a:solidFill>
            </a:endParaRPr>
          </a:p>
          <a:p>
            <a:pPr marL="1308067" lvl="2" indent="-380990">
              <a:lnSpc>
                <a:spcPct val="150000"/>
              </a:lnSpc>
              <a:spcBef>
                <a:spcPts val="435"/>
              </a:spcBef>
              <a:buSzPts val="1350"/>
              <a:buFont typeface="Courier New"/>
              <a:buChar char="o"/>
            </a:pPr>
            <a:r>
              <a:rPr lang="en-US" sz="1600" dirty="0">
                <a:solidFill>
                  <a:schemeClr val="dk1"/>
                </a:solidFill>
              </a:rPr>
              <a:t>Máy comfort</a:t>
            </a:r>
            <a:endParaRPr sz="1600" dirty="0">
              <a:solidFill>
                <a:schemeClr val="dk1"/>
              </a:solidFill>
            </a:endParaRPr>
          </a:p>
          <a:p>
            <a:pPr marL="1308067" lvl="2" indent="-380990">
              <a:lnSpc>
                <a:spcPct val="150000"/>
              </a:lnSpc>
              <a:spcBef>
                <a:spcPts val="431"/>
              </a:spcBef>
              <a:buSzPts val="1350"/>
              <a:buFont typeface="Courier New"/>
              <a:buChar char="o"/>
            </a:pPr>
            <a:r>
              <a:rPr lang="en-US" sz="1600" dirty="0">
                <a:solidFill>
                  <a:schemeClr val="dk1"/>
                </a:solidFill>
              </a:rPr>
              <a:t>Cán phòng co</a:t>
            </a:r>
            <a:endParaRPr sz="1600" dirty="0">
              <a:solidFill>
                <a:schemeClr val="dk1"/>
              </a:solidFill>
            </a:endParaRPr>
          </a:p>
        </p:txBody>
      </p:sp>
      <p:pic>
        <p:nvPicPr>
          <p:cNvPr id="2" name="Picture 1">
            <a:extLst>
              <a:ext uri="{FF2B5EF4-FFF2-40B4-BE49-F238E27FC236}">
                <a16:creationId xmlns:a16="http://schemas.microsoft.com/office/drawing/2014/main" id="{7DB101F9-E854-4EBD-9C9F-45E56BE5B38C}"/>
              </a:ext>
            </a:extLst>
          </p:cNvPr>
          <p:cNvPicPr>
            <a:picLocks noChangeAspect="1"/>
          </p:cNvPicPr>
          <p:nvPr/>
        </p:nvPicPr>
        <p:blipFill>
          <a:blip r:embed="rId3"/>
          <a:stretch>
            <a:fillRect/>
          </a:stretch>
        </p:blipFill>
        <p:spPr>
          <a:xfrm>
            <a:off x="7075864" y="2822884"/>
            <a:ext cx="4445000" cy="33274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36"/>
        <p:cNvGrpSpPr/>
        <p:nvPr/>
      </p:nvGrpSpPr>
      <p:grpSpPr>
        <a:xfrm>
          <a:off x="0" y="0"/>
          <a:ext cx="0" cy="0"/>
          <a:chOff x="0" y="0"/>
          <a:chExt cx="0" cy="0"/>
        </a:xfrm>
      </p:grpSpPr>
      <p:sp>
        <p:nvSpPr>
          <p:cNvPr id="937" name="Google Shape;937;p31"/>
          <p:cNvSpPr txBox="1">
            <a:spLocks noGrp="1"/>
          </p:cNvSpPr>
          <p:nvPr>
            <p:ph type="title" idx="4294967295"/>
          </p:nvPr>
        </p:nvSpPr>
        <p:spPr>
          <a:xfrm>
            <a:off x="1877494" y="1125692"/>
            <a:ext cx="8758991" cy="635816"/>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Nhu cầu  năng lượng điển hình cho quy trình ướt</a:t>
            </a:r>
            <a:endParaRPr sz="2400" dirty="0">
              <a:solidFill>
                <a:schemeClr val="accent4">
                  <a:lumMod val="50000"/>
                </a:schemeClr>
              </a:solidFill>
              <a:latin typeface="+mn-lt"/>
              <a:ea typeface="Roboto"/>
            </a:endParaRPr>
          </a:p>
        </p:txBody>
      </p:sp>
      <p:sp>
        <p:nvSpPr>
          <p:cNvPr id="939" name="Google Shape;939;p31"/>
          <p:cNvSpPr/>
          <p:nvPr/>
        </p:nvSpPr>
        <p:spPr>
          <a:xfrm>
            <a:off x="9530122" y="7725711"/>
            <a:ext cx="1541448" cy="284767"/>
          </a:xfrm>
          <a:prstGeom prst="rect">
            <a:avLst/>
          </a:prstGeom>
          <a:noFill/>
          <a:ln>
            <a:noFill/>
          </a:ln>
        </p:spPr>
        <p:txBody>
          <a:bodyPr spcFirstLastPara="1" wrap="square" lIns="121900" tIns="60933" rIns="121900" bIns="60933" anchor="t" anchorCtr="0">
            <a:spAutoFit/>
          </a:bodyPr>
          <a:lstStyle/>
          <a:p>
            <a:r>
              <a:rPr lang="en-US" sz="1051"/>
              <a:t>(Carbon Trust, 1997) </a:t>
            </a:r>
            <a:endParaRPr sz="1051"/>
          </a:p>
        </p:txBody>
      </p:sp>
      <p:pic>
        <p:nvPicPr>
          <p:cNvPr id="940" name="Google Shape;940;p31"/>
          <p:cNvPicPr preferRelativeResize="0"/>
          <p:nvPr/>
        </p:nvPicPr>
        <p:blipFill rotWithShape="1">
          <a:blip r:embed="rId3">
            <a:alphaModFix/>
          </a:blip>
          <a:srcRect t="770"/>
          <a:stretch/>
        </p:blipFill>
        <p:spPr>
          <a:xfrm>
            <a:off x="2977560" y="1761508"/>
            <a:ext cx="6868249" cy="470460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sp>
        <p:nvSpPr>
          <p:cNvPr id="945" name="Google Shape;945;p32"/>
          <p:cNvSpPr txBox="1">
            <a:spLocks noGrp="1"/>
          </p:cNvSpPr>
          <p:nvPr>
            <p:ph type="title" idx="4294967295"/>
          </p:nvPr>
        </p:nvSpPr>
        <p:spPr>
          <a:xfrm>
            <a:off x="463885" y="1339515"/>
            <a:ext cx="10193229" cy="587060"/>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Phân bố tiêu thụ năng lượng trong một nhà máy dệt nhuộm</a:t>
            </a:r>
            <a:endParaRPr sz="2400" dirty="0">
              <a:solidFill>
                <a:schemeClr val="accent4">
                  <a:lumMod val="50000"/>
                </a:schemeClr>
              </a:solidFill>
              <a:latin typeface="+mn-lt"/>
              <a:ea typeface="Roboto"/>
            </a:endParaRPr>
          </a:p>
        </p:txBody>
      </p:sp>
      <p:graphicFrame>
        <p:nvGraphicFramePr>
          <p:cNvPr id="946" name="Google Shape;946;p32"/>
          <p:cNvGraphicFramePr/>
          <p:nvPr/>
        </p:nvGraphicFramePr>
        <p:xfrm>
          <a:off x="463885" y="2181645"/>
          <a:ext cx="5150852" cy="33368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47" name="Google Shape;947;p32"/>
          <p:cNvGraphicFramePr/>
          <p:nvPr/>
        </p:nvGraphicFramePr>
        <p:xfrm>
          <a:off x="5969001" y="2181645"/>
          <a:ext cx="6047873" cy="3874168"/>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51"/>
        <p:cNvGrpSpPr/>
        <p:nvPr/>
      </p:nvGrpSpPr>
      <p:grpSpPr>
        <a:xfrm>
          <a:off x="0" y="0"/>
          <a:ext cx="0" cy="0"/>
          <a:chOff x="0" y="0"/>
          <a:chExt cx="0" cy="0"/>
        </a:xfrm>
      </p:grpSpPr>
      <p:sp>
        <p:nvSpPr>
          <p:cNvPr id="952" name="Google Shape;952;p33"/>
          <p:cNvSpPr txBox="1">
            <a:spLocks noGrp="1"/>
          </p:cNvSpPr>
          <p:nvPr>
            <p:ph type="title" idx="4294967295"/>
          </p:nvPr>
        </p:nvSpPr>
        <p:spPr>
          <a:xfrm>
            <a:off x="609600" y="1234433"/>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a:t>Thảo luận</a:t>
            </a:r>
            <a:endParaRPr/>
          </a:p>
        </p:txBody>
      </p:sp>
      <p:sp>
        <p:nvSpPr>
          <p:cNvPr id="953" name="Google Shape;953;p33"/>
          <p:cNvSpPr txBox="1">
            <a:spLocks noGrp="1"/>
          </p:cNvSpPr>
          <p:nvPr>
            <p:ph type="body" idx="4294967295"/>
          </p:nvPr>
        </p:nvSpPr>
        <p:spPr>
          <a:xfrm>
            <a:off x="1580662" y="2106053"/>
            <a:ext cx="9030677" cy="1785050"/>
          </a:xfrm>
          <a:prstGeom prst="rect">
            <a:avLst/>
          </a:prstGeom>
          <a:noFill/>
          <a:ln>
            <a:noFill/>
          </a:ln>
        </p:spPr>
        <p:txBody>
          <a:bodyPr spcFirstLastPara="1" wrap="square" lIns="121900" tIns="60933" rIns="121900" bIns="60933" anchor="ctr" anchorCtr="0">
            <a:spAutoFit/>
          </a:bodyPr>
          <a:lstStyle/>
          <a:p>
            <a:pPr marL="457189" indent="-457189">
              <a:lnSpc>
                <a:spcPct val="150000"/>
              </a:lnSpc>
              <a:buSzPts val="1800"/>
              <a:buFont typeface="Arial"/>
              <a:buAutoNum type="arabicPeriod"/>
            </a:pPr>
            <a:r>
              <a:rPr lang="en-US" sz="2400"/>
              <a:t>Máy nào trong dây chuyền kéo sợi tiêu thụ điện nhiều nhất?</a:t>
            </a:r>
            <a:endParaRPr/>
          </a:p>
          <a:p>
            <a:pPr marL="457189" indent="-457189">
              <a:lnSpc>
                <a:spcPct val="150000"/>
              </a:lnSpc>
              <a:buSzPts val="1800"/>
              <a:buFont typeface="Arial"/>
              <a:buAutoNum type="arabicPeriod"/>
            </a:pPr>
            <a:r>
              <a:rPr lang="en-US" sz="2400"/>
              <a:t>Dệt kiếm và dệt khí khác nhau ra sao về chi phí năng lượng?</a:t>
            </a:r>
            <a:endParaRPr/>
          </a:p>
          <a:p>
            <a:pPr marL="457189" indent="-457189">
              <a:lnSpc>
                <a:spcPct val="150000"/>
              </a:lnSpc>
              <a:buSzPts val="1800"/>
              <a:buFont typeface="Arial"/>
              <a:buAutoNum type="arabicPeriod"/>
            </a:pPr>
            <a:r>
              <a:rPr lang="en-US" sz="2400"/>
              <a:t>Vì sao nhiệt độ trong in hoạt tính phải cao tới 100 độ C?</a:t>
            </a:r>
            <a:endParaRPr/>
          </a:p>
        </p:txBody>
      </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Shape 957"/>
        <p:cNvGrpSpPr/>
        <p:nvPr/>
      </p:nvGrpSpPr>
      <p:grpSpPr>
        <a:xfrm>
          <a:off x="0" y="0"/>
          <a:ext cx="0" cy="0"/>
          <a:chOff x="0" y="0"/>
          <a:chExt cx="0" cy="0"/>
        </a:xfrm>
      </p:grpSpPr>
      <p:sp>
        <p:nvSpPr>
          <p:cNvPr id="958" name="Google Shape;958;p34"/>
          <p:cNvSpPr txBox="1">
            <a:spLocks noGrp="1"/>
          </p:cNvSpPr>
          <p:nvPr>
            <p:ph idx="4294967295" type="title"/>
          </p:nvPr>
        </p:nvSpPr>
        <p:spPr>
          <a:xfrm>
            <a:off x="838200" y="822325"/>
            <a:ext cx="10515600" cy="1325563"/>
          </a:xfrm>
          <a:prstGeom prst="rect">
            <a:avLst/>
          </a:prstGeom>
          <a:noFill/>
          <a:ln>
            <a:noFill/>
          </a:ln>
        </p:spPr>
        <p:txBody>
          <a:bodyPr anchor="ctr" anchorCtr="0" bIns="121900" lIns="121900" rIns="121900" spcFirstLastPara="1" tIns="121900" wrap="square">
            <a:noAutofit/>
          </a:bodyPr>
          <a:lstStyle/>
          <a:p>
            <a:pPr algn="just" indent="-317500" marL="457200">
              <a:buSzPts val="5200"/>
              <a:buFont typeface="Roboto"/>
            </a:pPr>
            <a:r>
              <a:rPr dirty="0" lang="en-US" sz="2400">
                <a:solidFill>
                  <a:schemeClr val="accent4">
                    <a:lumMod val="50000"/>
                  </a:schemeClr>
                </a:solidFill>
                <a:latin typeface="+mn-lt"/>
                <a:ea typeface="Roboto"/>
                <a:sym typeface="Arial"/>
              </a:rPr>
              <a:t>Ngành may</a:t>
            </a:r>
            <a:endParaRPr dirty="0" sz="2400">
              <a:solidFill>
                <a:schemeClr val="accent4">
                  <a:lumMod val="50000"/>
                </a:schemeClr>
              </a:solidFill>
              <a:latin typeface="+mn-lt"/>
              <a:ea typeface="Roboto"/>
              <a:sym typeface="Arial"/>
            </a:endParaRPr>
          </a:p>
        </p:txBody>
      </p:sp>
      <p:pic>
        <p:nvPicPr>
          <p:cNvPr descr="A machine in a factory&#10;&#10;Description automatically generated" id="959" name="Google Shape;959;p34"/>
          <p:cNvPicPr preferRelativeResize="0"/>
          <p:nvPr/>
        </p:nvPicPr>
        <p:blipFill rotWithShape="1">
          <a:blip r:embed="rId3">
            <a:alphaModFix/>
          </a:blip>
          <a:srcRect b="1" l="41" r="11"/>
          <a:stretch/>
        </p:blipFill>
        <p:spPr>
          <a:xfrm>
            <a:off x="838200" y="1944688"/>
            <a:ext cx="5003800" cy="4352544"/>
          </a:xfrm>
          <a:prstGeom prst="rect">
            <a:avLst/>
          </a:prstGeom>
          <a:noFill/>
          <a:ln>
            <a:noFill/>
          </a:ln>
        </p:spPr>
      </p:pic>
      <p:pic>
        <p:nvPicPr>
          <p:cNvPr descr="A machine with rolls of paper&#10;&#10;Description automatically generated" id="960" name="Google Shape;960;p34"/>
          <p:cNvPicPr preferRelativeResize="0"/>
          <p:nvPr/>
        </p:nvPicPr>
        <p:blipFill rotWithShape="1">
          <a:blip r:embed="rId4">
            <a:alphaModFix/>
          </a:blip>
          <a:srcRect b="-1" l="120" r="147"/>
          <a:stretch/>
        </p:blipFill>
        <p:spPr>
          <a:xfrm>
            <a:off x="6350000" y="1944688"/>
            <a:ext cx="5003800" cy="435254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64"/>
        <p:cNvGrpSpPr/>
        <p:nvPr/>
      </p:nvGrpSpPr>
      <p:grpSpPr>
        <a:xfrm>
          <a:off x="0" y="0"/>
          <a:ext cx="0" cy="0"/>
          <a:chOff x="0" y="0"/>
          <a:chExt cx="0" cy="0"/>
        </a:xfrm>
      </p:grpSpPr>
      <p:sp>
        <p:nvSpPr>
          <p:cNvPr id="965" name="Google Shape;965;p35"/>
          <p:cNvSpPr txBox="1">
            <a:spLocks noGrp="1"/>
          </p:cNvSpPr>
          <p:nvPr>
            <p:ph type="title" idx="4294967295"/>
          </p:nvPr>
        </p:nvSpPr>
        <p:spPr>
          <a:xfrm>
            <a:off x="244194" y="964153"/>
            <a:ext cx="10972800" cy="495200"/>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Công nghệ may và tiêu thụ năng lượng trong nhà máy may</a:t>
            </a:r>
            <a:endParaRPr sz="2400" dirty="0">
              <a:solidFill>
                <a:schemeClr val="accent4">
                  <a:lumMod val="50000"/>
                </a:schemeClr>
              </a:solidFill>
              <a:latin typeface="+mn-lt"/>
              <a:ea typeface="Roboto"/>
            </a:endParaRPr>
          </a:p>
        </p:txBody>
      </p:sp>
      <p:grpSp>
        <p:nvGrpSpPr>
          <p:cNvPr id="966" name="Google Shape;966;p35"/>
          <p:cNvGrpSpPr/>
          <p:nvPr/>
        </p:nvGrpSpPr>
        <p:grpSpPr>
          <a:xfrm>
            <a:off x="352074" y="1511693"/>
            <a:ext cx="11487851" cy="5346307"/>
            <a:chOff x="1148316" y="436400"/>
            <a:chExt cx="7708604" cy="4642100"/>
          </a:xfrm>
        </p:grpSpPr>
        <p:grpSp>
          <p:nvGrpSpPr>
            <p:cNvPr id="967" name="Google Shape;967;p35"/>
            <p:cNvGrpSpPr/>
            <p:nvPr/>
          </p:nvGrpSpPr>
          <p:grpSpPr>
            <a:xfrm>
              <a:off x="1285355" y="532800"/>
              <a:ext cx="6285654" cy="4453870"/>
              <a:chOff x="1979422" y="511674"/>
              <a:chExt cx="6355854" cy="4529407"/>
            </a:xfrm>
          </p:grpSpPr>
          <p:grpSp>
            <p:nvGrpSpPr>
              <p:cNvPr id="968" name="Google Shape;968;p35"/>
              <p:cNvGrpSpPr/>
              <p:nvPr/>
            </p:nvGrpSpPr>
            <p:grpSpPr>
              <a:xfrm>
                <a:off x="1979422" y="511674"/>
                <a:ext cx="6355854" cy="4529407"/>
                <a:chOff x="1976083" y="596857"/>
                <a:chExt cx="6355854" cy="4529407"/>
              </a:xfrm>
            </p:grpSpPr>
            <p:sp>
              <p:nvSpPr>
                <p:cNvPr id="969" name="Google Shape;969;p35"/>
                <p:cNvSpPr/>
                <p:nvPr/>
              </p:nvSpPr>
              <p:spPr>
                <a:xfrm>
                  <a:off x="2011395" y="596857"/>
                  <a:ext cx="1132799" cy="511789"/>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121900" tIns="60933" rIns="121900" bIns="60933" anchor="ctr" anchorCtr="0">
                  <a:noAutofit/>
                </a:bodyPr>
                <a:lstStyle/>
                <a:p>
                  <a:pPr algn="ctr"/>
                  <a:r>
                    <a:rPr lang="en-US" sz="1400">
                      <a:solidFill>
                        <a:schemeClr val="tx1"/>
                      </a:solidFill>
                    </a:rPr>
                    <a:t>Kho nguyên liệu thô</a:t>
                  </a:r>
                  <a:endParaRPr sz="2489">
                    <a:solidFill>
                      <a:schemeClr val="tx1"/>
                    </a:solidFill>
                  </a:endParaRPr>
                </a:p>
              </p:txBody>
            </p:sp>
            <p:grpSp>
              <p:nvGrpSpPr>
                <p:cNvPr id="970" name="Google Shape;970;p35"/>
                <p:cNvGrpSpPr/>
                <p:nvPr/>
              </p:nvGrpSpPr>
              <p:grpSpPr>
                <a:xfrm>
                  <a:off x="5601722" y="596857"/>
                  <a:ext cx="2470269" cy="1467973"/>
                  <a:chOff x="5712161" y="881961"/>
                  <a:chExt cx="2035039" cy="1467973"/>
                </a:xfrm>
              </p:grpSpPr>
              <p:sp>
                <p:nvSpPr>
                  <p:cNvPr id="971" name="Google Shape;971;p35"/>
                  <p:cNvSpPr/>
                  <p:nvPr/>
                </p:nvSpPr>
                <p:spPr>
                  <a:xfrm>
                    <a:off x="5712161" y="881961"/>
                    <a:ext cx="2035039" cy="1467973"/>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121900" tIns="60933" rIns="121900" bIns="60933" anchor="ctr" anchorCtr="0">
                    <a:noAutofit/>
                  </a:bodyPr>
                  <a:lstStyle/>
                  <a:p>
                    <a:endParaRPr>
                      <a:solidFill>
                        <a:schemeClr val="tx1"/>
                      </a:solidFill>
                    </a:endParaRPr>
                  </a:p>
                </p:txBody>
              </p:sp>
              <p:grpSp>
                <p:nvGrpSpPr>
                  <p:cNvPr id="972" name="Google Shape;972;p35"/>
                  <p:cNvGrpSpPr/>
                  <p:nvPr/>
                </p:nvGrpSpPr>
                <p:grpSpPr>
                  <a:xfrm>
                    <a:off x="6054758" y="1217668"/>
                    <a:ext cx="615553" cy="708067"/>
                    <a:chOff x="389397" y="280"/>
                    <a:chExt cx="615553" cy="708067"/>
                  </a:xfrm>
                </p:grpSpPr>
                <p:sp>
                  <p:nvSpPr>
                    <p:cNvPr id="973" name="Google Shape;973;p35"/>
                    <p:cNvSpPr/>
                    <p:nvPr/>
                  </p:nvSpPr>
                  <p:spPr>
                    <a:xfrm>
                      <a:off x="389397" y="280"/>
                      <a:ext cx="615553" cy="265525"/>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974" name="Google Shape;974;p35"/>
                    <p:cNvSpPr txBox="1"/>
                    <p:nvPr/>
                  </p:nvSpPr>
                  <p:spPr>
                    <a:xfrm>
                      <a:off x="397174" y="8057"/>
                      <a:ext cx="599999" cy="249971"/>
                    </a:xfrm>
                    <a:prstGeom prst="rect">
                      <a:avLst/>
                    </a:prstGeom>
                    <a:noFill/>
                    <a:ln>
                      <a:noFill/>
                    </a:ln>
                  </p:spPr>
                  <p:txBody>
                    <a:bodyPr spcFirstLastPara="1" wrap="square" lIns="40633" tIns="40633" rIns="40633" bIns="40633" anchor="ctr" anchorCtr="0">
                      <a:noAutofit/>
                    </a:bodyPr>
                    <a:lstStyle/>
                    <a:p>
                      <a:pPr algn="ctr">
                        <a:lnSpc>
                          <a:spcPct val="90000"/>
                        </a:lnSpc>
                        <a:buSzPts val="800"/>
                      </a:pPr>
                      <a:r>
                        <a:rPr lang="en-US" sz="1067">
                          <a:solidFill>
                            <a:schemeClr val="tx1"/>
                          </a:solidFill>
                        </a:rPr>
                        <a:t>Chia lô vải</a:t>
                      </a:r>
                      <a:endParaRPr sz="2489">
                        <a:solidFill>
                          <a:schemeClr val="tx1"/>
                        </a:solidFill>
                      </a:endParaRPr>
                    </a:p>
                  </p:txBody>
                </p:sp>
                <p:sp>
                  <p:nvSpPr>
                    <p:cNvPr id="975" name="Google Shape;975;p35"/>
                    <p:cNvSpPr/>
                    <p:nvPr/>
                  </p:nvSpPr>
                  <p:spPr>
                    <a:xfrm rot="5400000">
                      <a:off x="631925" y="296783"/>
                      <a:ext cx="130497" cy="109750"/>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976" name="Google Shape;976;p35"/>
                    <p:cNvSpPr txBox="1"/>
                    <p:nvPr/>
                  </p:nvSpPr>
                  <p:spPr>
                    <a:xfrm>
                      <a:off x="664249" y="286410"/>
                      <a:ext cx="65850" cy="97572"/>
                    </a:xfrm>
                    <a:prstGeom prst="rect">
                      <a:avLst/>
                    </a:prstGeom>
                    <a:noFill/>
                    <a:ln>
                      <a:noFill/>
                    </a:ln>
                  </p:spPr>
                  <p:txBody>
                    <a:bodyPr spcFirstLastPara="1" wrap="square" lIns="0" tIns="0" rIns="0" bIns="0" anchor="ctr" anchorCtr="0">
                      <a:noAutofit/>
                    </a:bodyPr>
                    <a:lstStyle/>
                    <a:p>
                      <a:pPr algn="ctr">
                        <a:lnSpc>
                          <a:spcPct val="90000"/>
                        </a:lnSpc>
                        <a:buSzPts val="700"/>
                      </a:pPr>
                      <a:endParaRPr sz="933">
                        <a:solidFill>
                          <a:schemeClr val="tx1"/>
                        </a:solidFill>
                      </a:endParaRPr>
                    </a:p>
                  </p:txBody>
                </p:sp>
                <p:sp>
                  <p:nvSpPr>
                    <p:cNvPr id="977" name="Google Shape;977;p35"/>
                    <p:cNvSpPr/>
                    <p:nvPr/>
                  </p:nvSpPr>
                  <p:spPr>
                    <a:xfrm>
                      <a:off x="389397" y="442822"/>
                      <a:ext cx="615553" cy="265525"/>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978" name="Google Shape;978;p35"/>
                    <p:cNvSpPr txBox="1"/>
                    <p:nvPr/>
                  </p:nvSpPr>
                  <p:spPr>
                    <a:xfrm>
                      <a:off x="397174" y="450599"/>
                      <a:ext cx="599999" cy="249971"/>
                    </a:xfrm>
                    <a:prstGeom prst="rect">
                      <a:avLst/>
                    </a:prstGeom>
                    <a:noFill/>
                    <a:ln>
                      <a:noFill/>
                    </a:ln>
                  </p:spPr>
                  <p:txBody>
                    <a:bodyPr spcFirstLastPara="1" wrap="square" lIns="40633" tIns="40633" rIns="40633" bIns="40633" anchor="ctr" anchorCtr="0">
                      <a:noAutofit/>
                    </a:bodyPr>
                    <a:lstStyle/>
                    <a:p>
                      <a:pPr algn="ctr">
                        <a:lnSpc>
                          <a:spcPct val="90000"/>
                        </a:lnSpc>
                        <a:buSzPts val="800"/>
                      </a:pPr>
                      <a:r>
                        <a:rPr lang="en-US" sz="1067">
                          <a:solidFill>
                            <a:schemeClr val="tx1"/>
                          </a:solidFill>
                        </a:rPr>
                        <a:t>Gắn nhãn</a:t>
                      </a:r>
                      <a:endParaRPr sz="2489">
                        <a:solidFill>
                          <a:schemeClr val="tx1"/>
                        </a:solidFill>
                      </a:endParaRPr>
                    </a:p>
                  </p:txBody>
                </p:sp>
              </p:grpSp>
              <p:grpSp>
                <p:nvGrpSpPr>
                  <p:cNvPr id="979" name="Google Shape;979;p35"/>
                  <p:cNvGrpSpPr/>
                  <p:nvPr/>
                </p:nvGrpSpPr>
                <p:grpSpPr>
                  <a:xfrm>
                    <a:off x="7009381" y="1140908"/>
                    <a:ext cx="419184" cy="838369"/>
                    <a:chOff x="185661" y="586"/>
                    <a:chExt cx="419184" cy="838369"/>
                  </a:xfrm>
                </p:grpSpPr>
                <p:sp>
                  <p:nvSpPr>
                    <p:cNvPr id="980" name="Google Shape;980;p35"/>
                    <p:cNvSpPr/>
                    <p:nvPr/>
                  </p:nvSpPr>
                  <p:spPr>
                    <a:xfrm>
                      <a:off x="185661" y="586"/>
                      <a:ext cx="419184" cy="251510"/>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981" name="Google Shape;981;p35"/>
                    <p:cNvSpPr txBox="1"/>
                    <p:nvPr/>
                  </p:nvSpPr>
                  <p:spPr>
                    <a:xfrm>
                      <a:off x="185661" y="586"/>
                      <a:ext cx="419184" cy="251510"/>
                    </a:xfrm>
                    <a:prstGeom prst="rect">
                      <a:avLst/>
                    </a:prstGeom>
                    <a:noFill/>
                    <a:ln>
                      <a:noFill/>
                    </a:ln>
                  </p:spPr>
                  <p:txBody>
                    <a:bodyPr spcFirstLastPara="1" wrap="square" lIns="40633" tIns="40633" rIns="40633" bIns="40633" anchor="ctr" anchorCtr="0">
                      <a:noAutofit/>
                    </a:bodyPr>
                    <a:lstStyle/>
                    <a:p>
                      <a:pPr algn="ctr">
                        <a:lnSpc>
                          <a:spcPct val="90000"/>
                        </a:lnSpc>
                        <a:buSzPts val="800"/>
                      </a:pPr>
                      <a:r>
                        <a:rPr lang="en-US" sz="1067">
                          <a:solidFill>
                            <a:schemeClr val="tx1"/>
                          </a:solidFill>
                        </a:rPr>
                        <a:t>Ép keo</a:t>
                      </a:r>
                      <a:endParaRPr sz="2489">
                        <a:solidFill>
                          <a:schemeClr val="tx1"/>
                        </a:solidFill>
                      </a:endParaRPr>
                    </a:p>
                  </p:txBody>
                </p:sp>
                <p:sp>
                  <p:nvSpPr>
                    <p:cNvPr id="982" name="Google Shape;982;p35"/>
                    <p:cNvSpPr/>
                    <p:nvPr/>
                  </p:nvSpPr>
                  <p:spPr>
                    <a:xfrm>
                      <a:off x="185661" y="294016"/>
                      <a:ext cx="419184" cy="251510"/>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983" name="Google Shape;983;p35"/>
                    <p:cNvSpPr txBox="1"/>
                    <p:nvPr/>
                  </p:nvSpPr>
                  <p:spPr>
                    <a:xfrm>
                      <a:off x="185661" y="294016"/>
                      <a:ext cx="419184" cy="251510"/>
                    </a:xfrm>
                    <a:prstGeom prst="rect">
                      <a:avLst/>
                    </a:prstGeom>
                    <a:noFill/>
                    <a:ln>
                      <a:noFill/>
                    </a:ln>
                  </p:spPr>
                  <p:txBody>
                    <a:bodyPr spcFirstLastPara="1" wrap="square" lIns="40633" tIns="40633" rIns="40633" bIns="40633" anchor="ctr" anchorCtr="0">
                      <a:noAutofit/>
                    </a:bodyPr>
                    <a:lstStyle/>
                    <a:p>
                      <a:pPr algn="ctr">
                        <a:lnSpc>
                          <a:spcPct val="90000"/>
                        </a:lnSpc>
                        <a:buSzPts val="800"/>
                      </a:pPr>
                      <a:r>
                        <a:rPr lang="en-US" sz="1067">
                          <a:solidFill>
                            <a:schemeClr val="tx1"/>
                          </a:solidFill>
                        </a:rPr>
                        <a:t>In ấn</a:t>
                      </a:r>
                      <a:endParaRPr sz="2489">
                        <a:solidFill>
                          <a:schemeClr val="tx1"/>
                        </a:solidFill>
                      </a:endParaRPr>
                    </a:p>
                  </p:txBody>
                </p:sp>
                <p:sp>
                  <p:nvSpPr>
                    <p:cNvPr id="984" name="Google Shape;984;p35"/>
                    <p:cNvSpPr/>
                    <p:nvPr/>
                  </p:nvSpPr>
                  <p:spPr>
                    <a:xfrm>
                      <a:off x="185661" y="587445"/>
                      <a:ext cx="419184" cy="251510"/>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985" name="Google Shape;985;p35"/>
                    <p:cNvSpPr txBox="1"/>
                    <p:nvPr/>
                  </p:nvSpPr>
                  <p:spPr>
                    <a:xfrm>
                      <a:off x="185661" y="587445"/>
                      <a:ext cx="419184" cy="251510"/>
                    </a:xfrm>
                    <a:prstGeom prst="rect">
                      <a:avLst/>
                    </a:prstGeom>
                    <a:noFill/>
                    <a:ln>
                      <a:noFill/>
                    </a:ln>
                  </p:spPr>
                  <p:txBody>
                    <a:bodyPr spcFirstLastPara="1" wrap="square" lIns="40633" tIns="40633" rIns="40633" bIns="40633" anchor="ctr" anchorCtr="0">
                      <a:noAutofit/>
                    </a:bodyPr>
                    <a:lstStyle/>
                    <a:p>
                      <a:pPr algn="ctr">
                        <a:lnSpc>
                          <a:spcPct val="90000"/>
                        </a:lnSpc>
                        <a:buSzPts val="800"/>
                      </a:pPr>
                      <a:r>
                        <a:rPr lang="en-US" sz="1067">
                          <a:solidFill>
                            <a:schemeClr val="tx1"/>
                          </a:solidFill>
                        </a:rPr>
                        <a:t>Thêu</a:t>
                      </a:r>
                      <a:endParaRPr sz="2489">
                        <a:solidFill>
                          <a:schemeClr val="tx1"/>
                        </a:solidFill>
                      </a:endParaRPr>
                    </a:p>
                  </p:txBody>
                </p:sp>
              </p:grpSp>
              <p:sp>
                <p:nvSpPr>
                  <p:cNvPr id="986" name="Google Shape;986;p35"/>
                  <p:cNvSpPr txBox="1"/>
                  <p:nvPr/>
                </p:nvSpPr>
                <p:spPr>
                  <a:xfrm>
                    <a:off x="5728242" y="905375"/>
                    <a:ext cx="1013357" cy="289783"/>
                  </a:xfrm>
                  <a:prstGeom prst="rect">
                    <a:avLst/>
                  </a:prstGeom>
                  <a:noFill/>
                  <a:ln>
                    <a:noFill/>
                  </a:ln>
                </p:spPr>
                <p:txBody>
                  <a:bodyPr spcFirstLastPara="1" wrap="square" lIns="121900" tIns="60933" rIns="121900" bIns="60933" anchor="t" anchorCtr="0">
                    <a:spAutoFit/>
                  </a:bodyPr>
                  <a:lstStyle/>
                  <a:p>
                    <a:r>
                      <a:rPr lang="en-US" sz="1333" b="1">
                        <a:solidFill>
                          <a:schemeClr val="tx1"/>
                        </a:solidFill>
                      </a:rPr>
                      <a:t>Chuẩn bị may</a:t>
                    </a:r>
                    <a:endParaRPr sz="2489">
                      <a:solidFill>
                        <a:schemeClr val="tx1"/>
                      </a:solidFill>
                    </a:endParaRPr>
                  </a:p>
                </p:txBody>
              </p:sp>
            </p:grpSp>
            <p:cxnSp>
              <p:nvCxnSpPr>
                <p:cNvPr id="987" name="Google Shape;987;p35"/>
                <p:cNvCxnSpPr>
                  <a:stCxn id="969" idx="2"/>
                  <a:endCxn id="988" idx="0"/>
                </p:cNvCxnSpPr>
                <p:nvPr/>
              </p:nvCxnSpPr>
              <p:spPr>
                <a:xfrm>
                  <a:off x="2577795" y="1108646"/>
                  <a:ext cx="19800" cy="494400"/>
                </a:xfrm>
                <a:prstGeom prst="straightConnector1">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cxnSp>
              <p:nvCxnSpPr>
                <p:cNvPr id="989" name="Google Shape;989;p35"/>
                <p:cNvCxnSpPr>
                  <a:stCxn id="990" idx="3"/>
                  <a:endCxn id="986" idx="1"/>
                </p:cNvCxnSpPr>
                <p:nvPr/>
              </p:nvCxnSpPr>
              <p:spPr>
                <a:xfrm flipV="1">
                  <a:off x="3194036" y="765163"/>
                  <a:ext cx="2427206" cy="3248946"/>
                </a:xfrm>
                <a:prstGeom prst="bentConnector3">
                  <a:avLst>
                    <a:gd name="adj1" fmla="val 50000"/>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sp>
              <p:nvSpPr>
                <p:cNvPr id="991" name="Google Shape;991;p35"/>
                <p:cNvSpPr/>
                <p:nvPr/>
              </p:nvSpPr>
              <p:spPr>
                <a:xfrm>
                  <a:off x="4595442" y="1408941"/>
                  <a:ext cx="613201" cy="359277"/>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121900" tIns="60933" rIns="121900" bIns="60933" anchor="ctr" anchorCtr="0">
                  <a:noAutofit/>
                </a:bodyPr>
                <a:lstStyle/>
                <a:p>
                  <a:pPr algn="ctr"/>
                  <a:r>
                    <a:rPr lang="en-US" sz="1400">
                      <a:solidFill>
                        <a:schemeClr val="tx1"/>
                      </a:solidFill>
                    </a:rPr>
                    <a:t>May</a:t>
                  </a:r>
                  <a:endParaRPr sz="2489">
                    <a:solidFill>
                      <a:schemeClr val="tx1"/>
                    </a:solidFill>
                  </a:endParaRPr>
                </a:p>
              </p:txBody>
            </p:sp>
            <p:cxnSp>
              <p:nvCxnSpPr>
                <p:cNvPr id="992" name="Google Shape;992;p35"/>
                <p:cNvCxnSpPr>
                  <a:endCxn id="991" idx="3"/>
                </p:cNvCxnSpPr>
                <p:nvPr/>
              </p:nvCxnSpPr>
              <p:spPr>
                <a:xfrm rot="10800000">
                  <a:off x="5208643" y="1588580"/>
                  <a:ext cx="599100" cy="0"/>
                </a:xfrm>
                <a:prstGeom prst="straightConnector1">
                  <a:avLst/>
                </a:prstGeom>
                <a:noFill/>
                <a:ln w="381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cxnSp>
              <p:nvCxnSpPr>
                <p:cNvPr id="993" name="Google Shape;993;p35"/>
                <p:cNvCxnSpPr>
                  <a:stCxn id="991" idx="2"/>
                </p:cNvCxnSpPr>
                <p:nvPr/>
              </p:nvCxnSpPr>
              <p:spPr>
                <a:xfrm flipH="1">
                  <a:off x="4901743" y="1768218"/>
                  <a:ext cx="300" cy="1362900"/>
                </a:xfrm>
                <a:prstGeom prst="straightConnector1">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grpSp>
              <p:nvGrpSpPr>
                <p:cNvPr id="994" name="Google Shape;994;p35"/>
                <p:cNvGrpSpPr/>
                <p:nvPr/>
              </p:nvGrpSpPr>
              <p:grpSpPr>
                <a:xfrm>
                  <a:off x="4464703" y="3083648"/>
                  <a:ext cx="3867234" cy="1586191"/>
                  <a:chOff x="4464703" y="3083649"/>
                  <a:chExt cx="3867234" cy="1586191"/>
                </a:xfrm>
              </p:grpSpPr>
              <p:grpSp>
                <p:nvGrpSpPr>
                  <p:cNvPr id="995" name="Google Shape;995;p35"/>
                  <p:cNvGrpSpPr/>
                  <p:nvPr/>
                </p:nvGrpSpPr>
                <p:grpSpPr>
                  <a:xfrm>
                    <a:off x="4464703" y="3131173"/>
                    <a:ext cx="3867234" cy="1426427"/>
                    <a:chOff x="4464703" y="3131173"/>
                    <a:chExt cx="3867234" cy="1426427"/>
                  </a:xfrm>
                </p:grpSpPr>
                <p:sp>
                  <p:nvSpPr>
                    <p:cNvPr id="996" name="Google Shape;996;p35"/>
                    <p:cNvSpPr/>
                    <p:nvPr/>
                  </p:nvSpPr>
                  <p:spPr>
                    <a:xfrm>
                      <a:off x="4464703" y="3131173"/>
                      <a:ext cx="3778603" cy="1426427"/>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121900" tIns="60933" rIns="121900" bIns="60933" anchor="ctr" anchorCtr="0">
                      <a:noAutofit/>
                    </a:bodyPr>
                    <a:lstStyle/>
                    <a:p>
                      <a:pPr algn="ctr"/>
                      <a:endParaRPr>
                        <a:solidFill>
                          <a:schemeClr val="tx1"/>
                        </a:solidFill>
                      </a:endParaRPr>
                    </a:p>
                  </p:txBody>
                </p:sp>
                <p:grpSp>
                  <p:nvGrpSpPr>
                    <p:cNvPr id="997" name="Google Shape;997;p35"/>
                    <p:cNvGrpSpPr/>
                    <p:nvPr/>
                  </p:nvGrpSpPr>
                  <p:grpSpPr>
                    <a:xfrm>
                      <a:off x="4599460" y="3190726"/>
                      <a:ext cx="3732477" cy="1148454"/>
                      <a:chOff x="4018" y="408"/>
                      <a:chExt cx="3732477" cy="1148454"/>
                    </a:xfrm>
                  </p:grpSpPr>
                  <p:sp>
                    <p:nvSpPr>
                      <p:cNvPr id="998" name="Google Shape;998;p35"/>
                      <p:cNvSpPr/>
                      <p:nvPr/>
                    </p:nvSpPr>
                    <p:spPr>
                      <a:xfrm>
                        <a:off x="4018" y="408"/>
                        <a:ext cx="717784" cy="430670"/>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999" name="Google Shape;999;p35"/>
                      <p:cNvSpPr txBox="1"/>
                      <p:nvPr/>
                    </p:nvSpPr>
                    <p:spPr>
                      <a:xfrm>
                        <a:off x="16632" y="13022"/>
                        <a:ext cx="692556" cy="405442"/>
                      </a:xfrm>
                      <a:prstGeom prst="rect">
                        <a:avLst/>
                      </a:prstGeom>
                      <a:noFill/>
                      <a:ln>
                        <a:noFill/>
                      </a:ln>
                    </p:spPr>
                    <p:txBody>
                      <a:bodyPr spcFirstLastPara="1" wrap="square" lIns="50800" tIns="50800" rIns="50800" bIns="50800" anchor="ctr" anchorCtr="0">
                        <a:noAutofit/>
                      </a:bodyPr>
                      <a:lstStyle/>
                      <a:p>
                        <a:pPr algn="ctr">
                          <a:lnSpc>
                            <a:spcPct val="90000"/>
                          </a:lnSpc>
                          <a:buSzPts val="1000"/>
                        </a:pPr>
                        <a:r>
                          <a:rPr lang="en-US" sz="1333">
                            <a:solidFill>
                              <a:schemeClr val="tx1"/>
                            </a:solidFill>
                          </a:rPr>
                          <a:t>Ép trung gian</a:t>
                        </a:r>
                        <a:endParaRPr sz="2489">
                          <a:solidFill>
                            <a:schemeClr val="tx1"/>
                          </a:solidFill>
                        </a:endParaRPr>
                      </a:p>
                    </p:txBody>
                  </p:sp>
                  <p:sp>
                    <p:nvSpPr>
                      <p:cNvPr id="1000" name="Google Shape;1000;p35"/>
                      <p:cNvSpPr/>
                      <p:nvPr/>
                    </p:nvSpPr>
                    <p:spPr>
                      <a:xfrm>
                        <a:off x="784967" y="126738"/>
                        <a:ext cx="152170" cy="178010"/>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001" name="Google Shape;1001;p35"/>
                      <p:cNvSpPr txBox="1"/>
                      <p:nvPr/>
                    </p:nvSpPr>
                    <p:spPr>
                      <a:xfrm>
                        <a:off x="784967" y="162340"/>
                        <a:ext cx="106519" cy="106806"/>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1002" name="Google Shape;1002;p35"/>
                      <p:cNvSpPr/>
                      <p:nvPr/>
                    </p:nvSpPr>
                    <p:spPr>
                      <a:xfrm>
                        <a:off x="1008915" y="408"/>
                        <a:ext cx="717784" cy="430670"/>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03" name="Google Shape;1003;p35"/>
                      <p:cNvSpPr txBox="1"/>
                      <p:nvPr/>
                    </p:nvSpPr>
                    <p:spPr>
                      <a:xfrm>
                        <a:off x="1021529" y="13022"/>
                        <a:ext cx="692556" cy="405442"/>
                      </a:xfrm>
                      <a:prstGeom prst="rect">
                        <a:avLst/>
                      </a:prstGeom>
                      <a:noFill/>
                      <a:ln>
                        <a:noFill/>
                      </a:ln>
                    </p:spPr>
                    <p:txBody>
                      <a:bodyPr spcFirstLastPara="1" wrap="square" lIns="50800" tIns="50800" rIns="50800" bIns="50800" anchor="ctr" anchorCtr="0">
                        <a:noAutofit/>
                      </a:bodyPr>
                      <a:lstStyle/>
                      <a:p>
                        <a:pPr algn="ctr">
                          <a:lnSpc>
                            <a:spcPct val="90000"/>
                          </a:lnSpc>
                          <a:buSzPts val="1000"/>
                        </a:pPr>
                        <a:r>
                          <a:rPr lang="en-US" sz="1333">
                            <a:solidFill>
                              <a:schemeClr val="tx1"/>
                            </a:solidFill>
                          </a:rPr>
                          <a:t>Cắt chỉ</a:t>
                        </a:r>
                        <a:endParaRPr sz="2489">
                          <a:solidFill>
                            <a:schemeClr val="tx1"/>
                          </a:solidFill>
                        </a:endParaRPr>
                      </a:p>
                    </p:txBody>
                  </p:sp>
                  <p:sp>
                    <p:nvSpPr>
                      <p:cNvPr id="1004" name="Google Shape;1004;p35"/>
                      <p:cNvSpPr/>
                      <p:nvPr/>
                    </p:nvSpPr>
                    <p:spPr>
                      <a:xfrm>
                        <a:off x="1789865" y="126738"/>
                        <a:ext cx="152170" cy="178010"/>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005" name="Google Shape;1005;p35"/>
                      <p:cNvSpPr txBox="1"/>
                      <p:nvPr/>
                    </p:nvSpPr>
                    <p:spPr>
                      <a:xfrm>
                        <a:off x="1789865" y="162340"/>
                        <a:ext cx="106519" cy="106806"/>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1006" name="Google Shape;1006;p35"/>
                      <p:cNvSpPr/>
                      <p:nvPr/>
                    </p:nvSpPr>
                    <p:spPr>
                      <a:xfrm>
                        <a:off x="2013813" y="408"/>
                        <a:ext cx="717784" cy="430670"/>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07" name="Google Shape;1007;p35"/>
                      <p:cNvSpPr txBox="1"/>
                      <p:nvPr/>
                    </p:nvSpPr>
                    <p:spPr>
                      <a:xfrm>
                        <a:off x="2026427" y="13022"/>
                        <a:ext cx="692556" cy="405442"/>
                      </a:xfrm>
                      <a:prstGeom prst="rect">
                        <a:avLst/>
                      </a:prstGeom>
                      <a:noFill/>
                      <a:ln>
                        <a:noFill/>
                      </a:ln>
                    </p:spPr>
                    <p:txBody>
                      <a:bodyPr spcFirstLastPara="1" wrap="square" lIns="50800" tIns="50800" rIns="50800" bIns="50800" anchor="ctr" anchorCtr="0">
                        <a:noAutofit/>
                      </a:bodyPr>
                      <a:lstStyle/>
                      <a:p>
                        <a:pPr algn="ctr">
                          <a:lnSpc>
                            <a:spcPct val="90000"/>
                          </a:lnSpc>
                          <a:buSzPts val="1000"/>
                        </a:pPr>
                        <a:r>
                          <a:rPr lang="en-US" sz="1333">
                            <a:solidFill>
                              <a:schemeClr val="tx1"/>
                            </a:solidFill>
                          </a:rPr>
                          <a:t>Kiểm tra chất lượng</a:t>
                        </a:r>
                        <a:endParaRPr sz="2489">
                          <a:solidFill>
                            <a:schemeClr val="tx1"/>
                          </a:solidFill>
                        </a:endParaRPr>
                      </a:p>
                    </p:txBody>
                  </p:sp>
                  <p:sp>
                    <p:nvSpPr>
                      <p:cNvPr id="1008" name="Google Shape;1008;p35"/>
                      <p:cNvSpPr/>
                      <p:nvPr/>
                    </p:nvSpPr>
                    <p:spPr>
                      <a:xfrm>
                        <a:off x="2794763" y="126738"/>
                        <a:ext cx="152170" cy="178010"/>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009" name="Google Shape;1009;p35"/>
                      <p:cNvSpPr txBox="1"/>
                      <p:nvPr/>
                    </p:nvSpPr>
                    <p:spPr>
                      <a:xfrm>
                        <a:off x="2794763" y="162340"/>
                        <a:ext cx="106519" cy="106806"/>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1010" name="Google Shape;1010;p35"/>
                      <p:cNvSpPr/>
                      <p:nvPr/>
                    </p:nvSpPr>
                    <p:spPr>
                      <a:xfrm>
                        <a:off x="3018711" y="408"/>
                        <a:ext cx="717784" cy="430670"/>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11" name="Google Shape;1011;p35"/>
                      <p:cNvSpPr txBox="1"/>
                      <p:nvPr/>
                    </p:nvSpPr>
                    <p:spPr>
                      <a:xfrm>
                        <a:off x="3031325" y="13022"/>
                        <a:ext cx="692556" cy="405442"/>
                      </a:xfrm>
                      <a:prstGeom prst="rect">
                        <a:avLst/>
                      </a:prstGeom>
                      <a:noFill/>
                      <a:ln>
                        <a:noFill/>
                      </a:ln>
                    </p:spPr>
                    <p:txBody>
                      <a:bodyPr spcFirstLastPara="1" wrap="square" lIns="50800" tIns="50800" rIns="50800" bIns="50800" anchor="ctr" anchorCtr="0">
                        <a:noAutofit/>
                      </a:bodyPr>
                      <a:lstStyle/>
                      <a:p>
                        <a:pPr algn="ctr">
                          <a:lnSpc>
                            <a:spcPct val="90000"/>
                          </a:lnSpc>
                          <a:buSzPts val="1000"/>
                        </a:pPr>
                        <a:r>
                          <a:rPr lang="en-US" sz="1333">
                            <a:solidFill>
                              <a:schemeClr val="tx1"/>
                            </a:solidFill>
                          </a:rPr>
                          <a:t>Tẩy vết bẩn</a:t>
                        </a:r>
                        <a:endParaRPr sz="2489">
                          <a:solidFill>
                            <a:schemeClr val="tx1"/>
                          </a:solidFill>
                        </a:endParaRPr>
                      </a:p>
                    </p:txBody>
                  </p:sp>
                  <p:sp>
                    <p:nvSpPr>
                      <p:cNvPr id="1012" name="Google Shape;1012;p35"/>
                      <p:cNvSpPr/>
                      <p:nvPr/>
                    </p:nvSpPr>
                    <p:spPr>
                      <a:xfrm rot="5400000">
                        <a:off x="3301518" y="481323"/>
                        <a:ext cx="152170" cy="178010"/>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013" name="Google Shape;1013;p35"/>
                      <p:cNvSpPr txBox="1"/>
                      <p:nvPr/>
                    </p:nvSpPr>
                    <p:spPr>
                      <a:xfrm>
                        <a:off x="3324201" y="494243"/>
                        <a:ext cx="106806" cy="106519"/>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1014" name="Google Shape;1014;p35"/>
                      <p:cNvSpPr/>
                      <p:nvPr/>
                    </p:nvSpPr>
                    <p:spPr>
                      <a:xfrm>
                        <a:off x="3018711" y="718192"/>
                        <a:ext cx="717784" cy="430670"/>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15" name="Google Shape;1015;p35"/>
                      <p:cNvSpPr txBox="1"/>
                      <p:nvPr/>
                    </p:nvSpPr>
                    <p:spPr>
                      <a:xfrm>
                        <a:off x="3031325" y="730806"/>
                        <a:ext cx="692556" cy="405442"/>
                      </a:xfrm>
                      <a:prstGeom prst="rect">
                        <a:avLst/>
                      </a:prstGeom>
                      <a:noFill/>
                      <a:ln>
                        <a:noFill/>
                      </a:ln>
                    </p:spPr>
                    <p:txBody>
                      <a:bodyPr spcFirstLastPara="1" wrap="square" lIns="50800" tIns="50800" rIns="50800" bIns="50800" anchor="ctr" anchorCtr="0">
                        <a:noAutofit/>
                      </a:bodyPr>
                      <a:lstStyle/>
                      <a:p>
                        <a:pPr algn="ctr">
                          <a:lnSpc>
                            <a:spcPct val="90000"/>
                          </a:lnSpc>
                          <a:buSzPts val="1000"/>
                        </a:pPr>
                        <a:r>
                          <a:rPr lang="en-US" sz="1333">
                            <a:solidFill>
                              <a:schemeClr val="tx1"/>
                            </a:solidFill>
                          </a:rPr>
                          <a:t>Ép sản phẩm</a:t>
                        </a:r>
                        <a:endParaRPr sz="2489">
                          <a:solidFill>
                            <a:schemeClr val="tx1"/>
                          </a:solidFill>
                        </a:endParaRPr>
                      </a:p>
                    </p:txBody>
                  </p:sp>
                  <p:sp>
                    <p:nvSpPr>
                      <p:cNvPr id="1016" name="Google Shape;1016;p35"/>
                      <p:cNvSpPr/>
                      <p:nvPr/>
                    </p:nvSpPr>
                    <p:spPr>
                      <a:xfrm rot="10800000">
                        <a:off x="2803376" y="844522"/>
                        <a:ext cx="152170" cy="178010"/>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017" name="Google Shape;1017;p35"/>
                      <p:cNvSpPr txBox="1"/>
                      <p:nvPr/>
                    </p:nvSpPr>
                    <p:spPr>
                      <a:xfrm>
                        <a:off x="2849027" y="880124"/>
                        <a:ext cx="106519" cy="106806"/>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1018" name="Google Shape;1018;p35"/>
                      <p:cNvSpPr/>
                      <p:nvPr/>
                    </p:nvSpPr>
                    <p:spPr>
                      <a:xfrm>
                        <a:off x="2013813" y="718192"/>
                        <a:ext cx="717784" cy="430670"/>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19" name="Google Shape;1019;p35"/>
                      <p:cNvSpPr txBox="1"/>
                      <p:nvPr/>
                    </p:nvSpPr>
                    <p:spPr>
                      <a:xfrm>
                        <a:off x="2026427" y="730806"/>
                        <a:ext cx="692556" cy="405442"/>
                      </a:xfrm>
                      <a:prstGeom prst="rect">
                        <a:avLst/>
                      </a:prstGeom>
                      <a:noFill/>
                      <a:ln>
                        <a:noFill/>
                      </a:ln>
                    </p:spPr>
                    <p:txBody>
                      <a:bodyPr spcFirstLastPara="1" wrap="square" lIns="50800" tIns="50800" rIns="50800" bIns="50800" anchor="ctr" anchorCtr="0">
                        <a:noAutofit/>
                      </a:bodyPr>
                      <a:lstStyle/>
                      <a:p>
                        <a:pPr algn="ctr">
                          <a:lnSpc>
                            <a:spcPct val="90000"/>
                          </a:lnSpc>
                          <a:buSzPts val="1000"/>
                        </a:pPr>
                        <a:r>
                          <a:rPr lang="en-US" sz="1333">
                            <a:solidFill>
                              <a:schemeClr val="tx1"/>
                            </a:solidFill>
                          </a:rPr>
                          <a:t>Gấp sản phẩm</a:t>
                        </a:r>
                        <a:endParaRPr sz="2489">
                          <a:solidFill>
                            <a:schemeClr val="tx1"/>
                          </a:solidFill>
                        </a:endParaRPr>
                      </a:p>
                    </p:txBody>
                  </p:sp>
                  <p:sp>
                    <p:nvSpPr>
                      <p:cNvPr id="1020" name="Google Shape;1020;p35"/>
                      <p:cNvSpPr/>
                      <p:nvPr/>
                    </p:nvSpPr>
                    <p:spPr>
                      <a:xfrm rot="10800000">
                        <a:off x="1798478" y="844522"/>
                        <a:ext cx="152170" cy="178010"/>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021" name="Google Shape;1021;p35"/>
                      <p:cNvSpPr txBox="1"/>
                      <p:nvPr/>
                    </p:nvSpPr>
                    <p:spPr>
                      <a:xfrm>
                        <a:off x="1844129" y="880124"/>
                        <a:ext cx="106519" cy="106806"/>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1022" name="Google Shape;1022;p35"/>
                      <p:cNvSpPr/>
                      <p:nvPr/>
                    </p:nvSpPr>
                    <p:spPr>
                      <a:xfrm>
                        <a:off x="1008915" y="718192"/>
                        <a:ext cx="717784" cy="430670"/>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23" name="Google Shape;1023;p35"/>
                      <p:cNvSpPr txBox="1"/>
                      <p:nvPr/>
                    </p:nvSpPr>
                    <p:spPr>
                      <a:xfrm>
                        <a:off x="1021529" y="730806"/>
                        <a:ext cx="692556" cy="405442"/>
                      </a:xfrm>
                      <a:prstGeom prst="rect">
                        <a:avLst/>
                      </a:prstGeom>
                      <a:noFill/>
                      <a:ln>
                        <a:noFill/>
                      </a:ln>
                    </p:spPr>
                    <p:txBody>
                      <a:bodyPr spcFirstLastPara="1" wrap="square" lIns="50800" tIns="50800" rIns="50800" bIns="50800" anchor="ctr" anchorCtr="0">
                        <a:noAutofit/>
                      </a:bodyPr>
                      <a:lstStyle/>
                      <a:p>
                        <a:pPr algn="ctr">
                          <a:lnSpc>
                            <a:spcPct val="90000"/>
                          </a:lnSpc>
                          <a:buSzPts val="1000"/>
                        </a:pPr>
                        <a:r>
                          <a:rPr lang="en-US" sz="1333">
                            <a:solidFill>
                              <a:schemeClr val="tx1"/>
                            </a:solidFill>
                          </a:rPr>
                          <a:t>Dán nhãn</a:t>
                        </a:r>
                        <a:endParaRPr sz="2489">
                          <a:solidFill>
                            <a:schemeClr val="tx1"/>
                          </a:solidFill>
                        </a:endParaRPr>
                      </a:p>
                    </p:txBody>
                  </p:sp>
                  <p:sp>
                    <p:nvSpPr>
                      <p:cNvPr id="1024" name="Google Shape;1024;p35"/>
                      <p:cNvSpPr/>
                      <p:nvPr/>
                    </p:nvSpPr>
                    <p:spPr>
                      <a:xfrm rot="10800000">
                        <a:off x="793580" y="844522"/>
                        <a:ext cx="152170" cy="178010"/>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025" name="Google Shape;1025;p35"/>
                      <p:cNvSpPr txBox="1"/>
                      <p:nvPr/>
                    </p:nvSpPr>
                    <p:spPr>
                      <a:xfrm>
                        <a:off x="839231" y="880124"/>
                        <a:ext cx="106519" cy="106806"/>
                      </a:xfrm>
                      <a:prstGeom prst="rect">
                        <a:avLst/>
                      </a:prstGeom>
                      <a:noFill/>
                      <a:ln>
                        <a:noFill/>
                      </a:ln>
                    </p:spPr>
                    <p:txBody>
                      <a:bodyPr spcFirstLastPara="1" wrap="square" lIns="0" tIns="0" rIns="0" bIns="0" anchor="ctr" anchorCtr="0">
                        <a:noAutofit/>
                      </a:bodyPr>
                      <a:lstStyle/>
                      <a:p>
                        <a:pPr algn="ctr">
                          <a:lnSpc>
                            <a:spcPct val="90000"/>
                          </a:lnSpc>
                          <a:buSzPts val="800"/>
                        </a:pPr>
                        <a:endParaRPr sz="1067">
                          <a:solidFill>
                            <a:schemeClr val="tx1"/>
                          </a:solidFill>
                        </a:endParaRPr>
                      </a:p>
                    </p:txBody>
                  </p:sp>
                  <p:sp>
                    <p:nvSpPr>
                      <p:cNvPr id="1026" name="Google Shape;1026;p35"/>
                      <p:cNvSpPr/>
                      <p:nvPr/>
                    </p:nvSpPr>
                    <p:spPr>
                      <a:xfrm>
                        <a:off x="4018" y="718192"/>
                        <a:ext cx="717784" cy="430670"/>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27" name="Google Shape;1027;p35"/>
                      <p:cNvSpPr txBox="1"/>
                      <p:nvPr/>
                    </p:nvSpPr>
                    <p:spPr>
                      <a:xfrm>
                        <a:off x="16632" y="730806"/>
                        <a:ext cx="692556" cy="405442"/>
                      </a:xfrm>
                      <a:prstGeom prst="rect">
                        <a:avLst/>
                      </a:prstGeom>
                      <a:noFill/>
                      <a:ln>
                        <a:noFill/>
                      </a:ln>
                    </p:spPr>
                    <p:txBody>
                      <a:bodyPr spcFirstLastPara="1" wrap="square" lIns="50800" tIns="50800" rIns="50800" bIns="50800" anchor="ctr" anchorCtr="0">
                        <a:noAutofit/>
                      </a:bodyPr>
                      <a:lstStyle/>
                      <a:p>
                        <a:pPr algn="ctr">
                          <a:lnSpc>
                            <a:spcPct val="90000"/>
                          </a:lnSpc>
                          <a:buSzPts val="1000"/>
                        </a:pPr>
                        <a:r>
                          <a:rPr lang="en-US" sz="1333">
                            <a:solidFill>
                              <a:schemeClr val="tx1"/>
                            </a:solidFill>
                          </a:rPr>
                          <a:t>Đóng gói</a:t>
                        </a:r>
                        <a:endParaRPr sz="2489">
                          <a:solidFill>
                            <a:schemeClr val="tx1"/>
                          </a:solidFill>
                        </a:endParaRPr>
                      </a:p>
                    </p:txBody>
                  </p:sp>
                </p:grpSp>
              </p:grpSp>
              <p:sp>
                <p:nvSpPr>
                  <p:cNvPr id="1028" name="Google Shape;1028;p35"/>
                  <p:cNvSpPr txBox="1"/>
                  <p:nvPr/>
                </p:nvSpPr>
                <p:spPr>
                  <a:xfrm rot="16200000">
                    <a:off x="7310916" y="3779287"/>
                    <a:ext cx="1586191" cy="194916"/>
                  </a:xfrm>
                  <a:prstGeom prst="rect">
                    <a:avLst/>
                  </a:prstGeom>
                  <a:noFill/>
                  <a:ln>
                    <a:noFill/>
                  </a:ln>
                </p:spPr>
                <p:txBody>
                  <a:bodyPr spcFirstLastPara="1" wrap="square" lIns="121900" tIns="60933" rIns="121900" bIns="60933" anchor="t" anchorCtr="0">
                    <a:spAutoFit/>
                  </a:bodyPr>
                  <a:lstStyle/>
                  <a:p>
                    <a:pPr algn="ctr"/>
                    <a:r>
                      <a:rPr lang="en-US" sz="1067" b="1">
                        <a:solidFill>
                          <a:schemeClr val="tx1"/>
                        </a:solidFill>
                      </a:rPr>
                      <a:t>Hoàn thiện và đóng gói</a:t>
                    </a:r>
                    <a:endParaRPr sz="2489">
                      <a:solidFill>
                        <a:schemeClr val="tx1"/>
                      </a:solidFill>
                    </a:endParaRPr>
                  </a:p>
                </p:txBody>
              </p:sp>
            </p:grpSp>
            <p:grpSp>
              <p:nvGrpSpPr>
                <p:cNvPr id="1029" name="Google Shape;1029;p35"/>
                <p:cNvGrpSpPr/>
                <p:nvPr/>
              </p:nvGrpSpPr>
              <p:grpSpPr>
                <a:xfrm>
                  <a:off x="5628012" y="2191887"/>
                  <a:ext cx="1652686" cy="828128"/>
                  <a:chOff x="5628012" y="2253733"/>
                  <a:chExt cx="1652686" cy="828128"/>
                </a:xfrm>
              </p:grpSpPr>
              <p:grpSp>
                <p:nvGrpSpPr>
                  <p:cNvPr id="1030" name="Google Shape;1030;p35"/>
                  <p:cNvGrpSpPr/>
                  <p:nvPr/>
                </p:nvGrpSpPr>
                <p:grpSpPr>
                  <a:xfrm>
                    <a:off x="5628012" y="2253733"/>
                    <a:ext cx="1652686" cy="828128"/>
                    <a:chOff x="5176899" y="2582338"/>
                    <a:chExt cx="1135409" cy="1164642"/>
                  </a:xfrm>
                </p:grpSpPr>
                <p:sp>
                  <p:nvSpPr>
                    <p:cNvPr id="1031" name="Google Shape;1031;p35"/>
                    <p:cNvSpPr/>
                    <p:nvPr/>
                  </p:nvSpPr>
                  <p:spPr>
                    <a:xfrm>
                      <a:off x="5176899" y="2582338"/>
                      <a:ext cx="1135409" cy="1164642"/>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121900" tIns="60933" rIns="121900" bIns="60933" anchor="ctr" anchorCtr="0">
                      <a:noAutofit/>
                    </a:bodyPr>
                    <a:lstStyle/>
                    <a:p>
                      <a:pPr algn="ctr"/>
                      <a:endParaRPr>
                        <a:solidFill>
                          <a:schemeClr val="tx1"/>
                        </a:solidFill>
                      </a:endParaRPr>
                    </a:p>
                  </p:txBody>
                </p:sp>
                <p:sp>
                  <p:nvSpPr>
                    <p:cNvPr id="1032" name="Google Shape;1032;p35"/>
                    <p:cNvSpPr/>
                    <p:nvPr/>
                  </p:nvSpPr>
                  <p:spPr>
                    <a:xfrm>
                      <a:off x="5300429" y="2920541"/>
                      <a:ext cx="864000" cy="625971"/>
                    </a:xfrm>
                    <a:prstGeom prst="roundRect">
                      <a:avLst>
                        <a:gd name="adj" fmla="val 16667"/>
                      </a:avLst>
                    </a:prstGeom>
                    <a:solidFill>
                      <a:schemeClr val="lt1"/>
                    </a:solidFill>
                    <a:ln w="25400" cap="flat" cmpd="sng">
                      <a:solidFill>
                        <a:schemeClr val="accent1"/>
                      </a:solidFill>
                      <a:prstDash val="solid"/>
                      <a:round/>
                      <a:headEnd type="none" w="sm" len="sm"/>
                      <a:tailEnd type="none" w="sm" len="sm"/>
                    </a:ln>
                  </p:spPr>
                  <p:txBody>
                    <a:bodyPr spcFirstLastPara="1" wrap="square" lIns="121900" tIns="60933" rIns="121900" bIns="60933" anchor="ctr" anchorCtr="0">
                      <a:noAutofit/>
                    </a:bodyPr>
                    <a:lstStyle/>
                    <a:p>
                      <a:pPr algn="ctr"/>
                      <a:r>
                        <a:rPr lang="en-US" sz="1400">
                          <a:solidFill>
                            <a:schemeClr val="tx1"/>
                          </a:solidFill>
                        </a:rPr>
                        <a:t>Giặt, nhuộm, sấy, …</a:t>
                      </a:r>
                      <a:endParaRPr sz="2489">
                        <a:solidFill>
                          <a:schemeClr val="tx1"/>
                        </a:solidFill>
                      </a:endParaRPr>
                    </a:p>
                  </p:txBody>
                </p:sp>
              </p:grpSp>
              <p:sp>
                <p:nvSpPr>
                  <p:cNvPr id="1033" name="Google Shape;1033;p35"/>
                  <p:cNvSpPr txBox="1"/>
                  <p:nvPr/>
                </p:nvSpPr>
                <p:spPr>
                  <a:xfrm>
                    <a:off x="5628012" y="2255526"/>
                    <a:ext cx="559629" cy="289783"/>
                  </a:xfrm>
                  <a:prstGeom prst="rect">
                    <a:avLst/>
                  </a:prstGeom>
                  <a:noFill/>
                  <a:ln>
                    <a:noFill/>
                  </a:ln>
                </p:spPr>
                <p:txBody>
                  <a:bodyPr spcFirstLastPara="1" wrap="square" lIns="121900" tIns="60933" rIns="121900" bIns="60933" anchor="t" anchorCtr="0">
                    <a:spAutoFit/>
                  </a:bodyPr>
                  <a:lstStyle/>
                  <a:p>
                    <a:r>
                      <a:rPr lang="en-US" sz="1333" b="1">
                        <a:solidFill>
                          <a:schemeClr val="tx1"/>
                        </a:solidFill>
                      </a:rPr>
                      <a:t>Xử lý</a:t>
                    </a:r>
                    <a:endParaRPr sz="2489">
                      <a:solidFill>
                        <a:schemeClr val="tx1"/>
                      </a:solidFill>
                    </a:endParaRPr>
                  </a:p>
                </p:txBody>
              </p:sp>
            </p:grpSp>
            <p:grpSp>
              <p:nvGrpSpPr>
                <p:cNvPr id="1034" name="Google Shape;1034;p35"/>
                <p:cNvGrpSpPr/>
                <p:nvPr/>
              </p:nvGrpSpPr>
              <p:grpSpPr>
                <a:xfrm>
                  <a:off x="2030011" y="3459709"/>
                  <a:ext cx="1193549" cy="1108800"/>
                  <a:chOff x="1599600" y="3448800"/>
                  <a:chExt cx="1161532" cy="1108800"/>
                </a:xfrm>
              </p:grpSpPr>
              <p:grpSp>
                <p:nvGrpSpPr>
                  <p:cNvPr id="1035" name="Google Shape;1035;p35"/>
                  <p:cNvGrpSpPr/>
                  <p:nvPr/>
                </p:nvGrpSpPr>
                <p:grpSpPr>
                  <a:xfrm>
                    <a:off x="1599600" y="3448800"/>
                    <a:ext cx="1161532" cy="1108800"/>
                    <a:chOff x="1653600" y="3448800"/>
                    <a:chExt cx="1065558" cy="1108800"/>
                  </a:xfrm>
                </p:grpSpPr>
                <p:sp>
                  <p:nvSpPr>
                    <p:cNvPr id="990" name="Google Shape;990;p35"/>
                    <p:cNvSpPr/>
                    <p:nvPr/>
                  </p:nvSpPr>
                  <p:spPr>
                    <a:xfrm>
                      <a:off x="1653600" y="3448800"/>
                      <a:ext cx="1039200" cy="1108800"/>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121900" tIns="60933" rIns="121900" bIns="60933" anchor="ctr" anchorCtr="0">
                      <a:noAutofit/>
                    </a:bodyPr>
                    <a:lstStyle/>
                    <a:p>
                      <a:pPr algn="ctr"/>
                      <a:endParaRPr>
                        <a:solidFill>
                          <a:schemeClr val="tx1"/>
                        </a:solidFill>
                      </a:endParaRPr>
                    </a:p>
                  </p:txBody>
                </p:sp>
                <p:grpSp>
                  <p:nvGrpSpPr>
                    <p:cNvPr id="1036" name="Google Shape;1036;p35"/>
                    <p:cNvGrpSpPr/>
                    <p:nvPr/>
                  </p:nvGrpSpPr>
                  <p:grpSpPr>
                    <a:xfrm>
                      <a:off x="2103958" y="3607184"/>
                      <a:ext cx="615200" cy="707662"/>
                      <a:chOff x="335728" y="482"/>
                      <a:chExt cx="615200" cy="707662"/>
                    </a:xfrm>
                  </p:grpSpPr>
                  <p:sp>
                    <p:nvSpPr>
                      <p:cNvPr id="1037" name="Google Shape;1037;p35"/>
                      <p:cNvSpPr/>
                      <p:nvPr/>
                    </p:nvSpPr>
                    <p:spPr>
                      <a:xfrm>
                        <a:off x="335728" y="482"/>
                        <a:ext cx="615200" cy="265373"/>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38" name="Google Shape;1038;p35"/>
                      <p:cNvSpPr txBox="1"/>
                      <p:nvPr/>
                    </p:nvSpPr>
                    <p:spPr>
                      <a:xfrm>
                        <a:off x="343501" y="8255"/>
                        <a:ext cx="599654" cy="249827"/>
                      </a:xfrm>
                      <a:prstGeom prst="rect">
                        <a:avLst/>
                      </a:prstGeom>
                      <a:noFill/>
                      <a:ln>
                        <a:noFill/>
                      </a:ln>
                    </p:spPr>
                    <p:txBody>
                      <a:bodyPr spcFirstLastPara="1" wrap="square" lIns="60933" tIns="60933" rIns="60933" bIns="60933" anchor="ctr" anchorCtr="0">
                        <a:noAutofit/>
                      </a:bodyPr>
                      <a:lstStyle/>
                      <a:p>
                        <a:pPr algn="ctr">
                          <a:lnSpc>
                            <a:spcPct val="90000"/>
                          </a:lnSpc>
                          <a:buSzPts val="1200"/>
                        </a:pPr>
                        <a:r>
                          <a:rPr lang="en-US" sz="1600">
                            <a:solidFill>
                              <a:schemeClr val="tx1"/>
                            </a:solidFill>
                          </a:rPr>
                          <a:t>Trải vải</a:t>
                        </a:r>
                        <a:endParaRPr sz="2489">
                          <a:solidFill>
                            <a:schemeClr val="tx1"/>
                          </a:solidFill>
                        </a:endParaRPr>
                      </a:p>
                    </p:txBody>
                  </p:sp>
                  <p:sp>
                    <p:nvSpPr>
                      <p:cNvPr id="1039" name="Google Shape;1039;p35"/>
                      <p:cNvSpPr/>
                      <p:nvPr/>
                    </p:nvSpPr>
                    <p:spPr>
                      <a:xfrm rot="5400000">
                        <a:off x="578117" y="296816"/>
                        <a:ext cx="130422" cy="109687"/>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040" name="Google Shape;1040;p35"/>
                      <p:cNvSpPr txBox="1"/>
                      <p:nvPr/>
                    </p:nvSpPr>
                    <p:spPr>
                      <a:xfrm>
                        <a:off x="610421" y="286449"/>
                        <a:ext cx="65813" cy="97516"/>
                      </a:xfrm>
                      <a:prstGeom prst="rect">
                        <a:avLst/>
                      </a:prstGeom>
                      <a:noFill/>
                      <a:ln>
                        <a:noFill/>
                      </a:ln>
                    </p:spPr>
                    <p:txBody>
                      <a:bodyPr spcFirstLastPara="1" wrap="square" lIns="0" tIns="0" rIns="0" bIns="0" anchor="ctr" anchorCtr="0">
                        <a:noAutofit/>
                      </a:bodyPr>
                      <a:lstStyle/>
                      <a:p>
                        <a:pPr algn="ctr">
                          <a:lnSpc>
                            <a:spcPct val="90000"/>
                          </a:lnSpc>
                          <a:buSzPts val="700"/>
                        </a:pPr>
                        <a:endParaRPr sz="933">
                          <a:solidFill>
                            <a:schemeClr val="tx1"/>
                          </a:solidFill>
                        </a:endParaRPr>
                      </a:p>
                    </p:txBody>
                  </p:sp>
                  <p:sp>
                    <p:nvSpPr>
                      <p:cNvPr id="1041" name="Google Shape;1041;p35"/>
                      <p:cNvSpPr/>
                      <p:nvPr/>
                    </p:nvSpPr>
                    <p:spPr>
                      <a:xfrm>
                        <a:off x="335728" y="442771"/>
                        <a:ext cx="615200" cy="265373"/>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42" name="Google Shape;1042;p35"/>
                      <p:cNvSpPr txBox="1"/>
                      <p:nvPr/>
                    </p:nvSpPr>
                    <p:spPr>
                      <a:xfrm>
                        <a:off x="343501" y="450544"/>
                        <a:ext cx="599654" cy="249827"/>
                      </a:xfrm>
                      <a:prstGeom prst="rect">
                        <a:avLst/>
                      </a:prstGeom>
                      <a:noFill/>
                      <a:ln>
                        <a:noFill/>
                      </a:ln>
                    </p:spPr>
                    <p:txBody>
                      <a:bodyPr spcFirstLastPara="1" wrap="square" lIns="60933" tIns="60933" rIns="60933" bIns="60933" anchor="ctr" anchorCtr="0">
                        <a:noAutofit/>
                      </a:bodyPr>
                      <a:lstStyle/>
                      <a:p>
                        <a:pPr algn="ctr">
                          <a:lnSpc>
                            <a:spcPct val="90000"/>
                          </a:lnSpc>
                          <a:buSzPts val="1200"/>
                        </a:pPr>
                        <a:r>
                          <a:rPr lang="en-US" sz="1600">
                            <a:solidFill>
                              <a:schemeClr val="tx1"/>
                            </a:solidFill>
                          </a:rPr>
                          <a:t>Cắt vải</a:t>
                        </a:r>
                        <a:endParaRPr sz="2489">
                          <a:solidFill>
                            <a:schemeClr val="tx1"/>
                          </a:solidFill>
                        </a:endParaRPr>
                      </a:p>
                    </p:txBody>
                  </p:sp>
                </p:grpSp>
              </p:grpSp>
              <p:sp>
                <p:nvSpPr>
                  <p:cNvPr id="1043" name="Google Shape;1043;p35"/>
                  <p:cNvSpPr txBox="1"/>
                  <p:nvPr/>
                </p:nvSpPr>
                <p:spPr>
                  <a:xfrm rot="16200000">
                    <a:off x="1346123" y="3894849"/>
                    <a:ext cx="840496" cy="216700"/>
                  </a:xfrm>
                  <a:prstGeom prst="rect">
                    <a:avLst/>
                  </a:prstGeom>
                  <a:noFill/>
                  <a:ln>
                    <a:noFill/>
                  </a:ln>
                </p:spPr>
                <p:txBody>
                  <a:bodyPr spcFirstLastPara="1" wrap="square" lIns="121900" tIns="60933" rIns="121900" bIns="60933" anchor="t" anchorCtr="0">
                    <a:spAutoFit/>
                  </a:bodyPr>
                  <a:lstStyle/>
                  <a:p>
                    <a:pPr algn="ctr"/>
                    <a:r>
                      <a:rPr lang="en-US" sz="1333" b="1">
                        <a:solidFill>
                          <a:schemeClr val="tx1"/>
                        </a:solidFill>
                      </a:rPr>
                      <a:t>Cắt vải</a:t>
                    </a:r>
                    <a:endParaRPr sz="2489">
                      <a:solidFill>
                        <a:schemeClr val="tx1"/>
                      </a:solidFill>
                    </a:endParaRPr>
                  </a:p>
                </p:txBody>
              </p:sp>
            </p:grpSp>
            <p:grpSp>
              <p:nvGrpSpPr>
                <p:cNvPr id="1044" name="Google Shape;1044;p35"/>
                <p:cNvGrpSpPr/>
                <p:nvPr/>
              </p:nvGrpSpPr>
              <p:grpSpPr>
                <a:xfrm>
                  <a:off x="1976083" y="1603002"/>
                  <a:ext cx="1217952" cy="1610185"/>
                  <a:chOff x="1514447" y="1592093"/>
                  <a:chExt cx="1217952" cy="1610185"/>
                </a:xfrm>
              </p:grpSpPr>
              <p:grpSp>
                <p:nvGrpSpPr>
                  <p:cNvPr id="1045" name="Google Shape;1045;p35"/>
                  <p:cNvGrpSpPr/>
                  <p:nvPr/>
                </p:nvGrpSpPr>
                <p:grpSpPr>
                  <a:xfrm>
                    <a:off x="1539772" y="1592093"/>
                    <a:ext cx="1192627" cy="1610185"/>
                    <a:chOff x="1546973" y="1577693"/>
                    <a:chExt cx="1192627" cy="1610185"/>
                  </a:xfrm>
                </p:grpSpPr>
                <p:sp>
                  <p:nvSpPr>
                    <p:cNvPr id="988" name="Google Shape;988;p35"/>
                    <p:cNvSpPr/>
                    <p:nvPr/>
                  </p:nvSpPr>
                  <p:spPr>
                    <a:xfrm>
                      <a:off x="1546973" y="1577693"/>
                      <a:ext cx="1192627" cy="1610185"/>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121900" tIns="60933" rIns="121900" bIns="60933" anchor="ctr" anchorCtr="0">
                      <a:noAutofit/>
                    </a:bodyPr>
                    <a:lstStyle/>
                    <a:p>
                      <a:pPr algn="ctr"/>
                      <a:endParaRPr>
                        <a:solidFill>
                          <a:schemeClr val="tx1"/>
                        </a:solidFill>
                      </a:endParaRPr>
                    </a:p>
                  </p:txBody>
                </p:sp>
                <p:grpSp>
                  <p:nvGrpSpPr>
                    <p:cNvPr id="1046" name="Google Shape;1046;p35"/>
                    <p:cNvGrpSpPr/>
                    <p:nvPr/>
                  </p:nvGrpSpPr>
                  <p:grpSpPr>
                    <a:xfrm>
                      <a:off x="1991273" y="1602958"/>
                      <a:ext cx="621794" cy="1287789"/>
                      <a:chOff x="71580" y="959"/>
                      <a:chExt cx="621794" cy="1287789"/>
                    </a:xfrm>
                  </p:grpSpPr>
                  <p:sp>
                    <p:nvSpPr>
                      <p:cNvPr id="1047" name="Google Shape;1047;p35"/>
                      <p:cNvSpPr/>
                      <p:nvPr/>
                    </p:nvSpPr>
                    <p:spPr>
                      <a:xfrm>
                        <a:off x="71580" y="959"/>
                        <a:ext cx="621794" cy="31910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48" name="Google Shape;1048;p35"/>
                      <p:cNvSpPr txBox="1"/>
                      <p:nvPr/>
                    </p:nvSpPr>
                    <p:spPr>
                      <a:xfrm>
                        <a:off x="80926" y="10305"/>
                        <a:ext cx="603102" cy="300409"/>
                      </a:xfrm>
                      <a:prstGeom prst="rect">
                        <a:avLst/>
                      </a:prstGeom>
                      <a:noFill/>
                      <a:ln>
                        <a:noFill/>
                      </a:ln>
                    </p:spPr>
                    <p:txBody>
                      <a:bodyPr spcFirstLastPara="1" wrap="square" lIns="40633" tIns="40633" rIns="40633" bIns="40633" anchor="ctr" anchorCtr="0">
                        <a:noAutofit/>
                      </a:bodyPr>
                      <a:lstStyle/>
                      <a:p>
                        <a:pPr algn="ctr">
                          <a:lnSpc>
                            <a:spcPct val="90000"/>
                          </a:lnSpc>
                          <a:buSzPts val="800"/>
                        </a:pPr>
                        <a:r>
                          <a:rPr lang="en-US" sz="1067">
                            <a:solidFill>
                              <a:schemeClr val="tx1"/>
                            </a:solidFill>
                          </a:rPr>
                          <a:t>Thiết kế</a:t>
                        </a:r>
                        <a:endParaRPr sz="2489">
                          <a:solidFill>
                            <a:schemeClr val="tx1"/>
                          </a:solidFill>
                        </a:endParaRPr>
                      </a:p>
                    </p:txBody>
                  </p:sp>
                  <p:sp>
                    <p:nvSpPr>
                      <p:cNvPr id="1049" name="Google Shape;1049;p35"/>
                      <p:cNvSpPr/>
                      <p:nvPr/>
                    </p:nvSpPr>
                    <p:spPr>
                      <a:xfrm rot="5400000">
                        <a:off x="316567" y="348978"/>
                        <a:ext cx="131820" cy="102450"/>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050" name="Google Shape;1050;p35"/>
                      <p:cNvSpPr txBox="1"/>
                      <p:nvPr/>
                    </p:nvSpPr>
                    <p:spPr>
                      <a:xfrm>
                        <a:off x="351742" y="334294"/>
                        <a:ext cx="61470" cy="101085"/>
                      </a:xfrm>
                      <a:prstGeom prst="rect">
                        <a:avLst/>
                      </a:prstGeom>
                      <a:noFill/>
                      <a:ln>
                        <a:noFill/>
                      </a:ln>
                    </p:spPr>
                    <p:txBody>
                      <a:bodyPr spcFirstLastPara="1" wrap="square" lIns="0" tIns="0" rIns="0" bIns="0" anchor="ctr" anchorCtr="0">
                        <a:noAutofit/>
                      </a:bodyPr>
                      <a:lstStyle/>
                      <a:p>
                        <a:pPr algn="ctr">
                          <a:lnSpc>
                            <a:spcPct val="90000"/>
                          </a:lnSpc>
                          <a:buSzPts val="700"/>
                        </a:pPr>
                        <a:endParaRPr sz="933">
                          <a:solidFill>
                            <a:schemeClr val="tx1"/>
                          </a:solidFill>
                        </a:endParaRPr>
                      </a:p>
                    </p:txBody>
                  </p:sp>
                  <p:sp>
                    <p:nvSpPr>
                      <p:cNvPr id="1051" name="Google Shape;1051;p35"/>
                      <p:cNvSpPr/>
                      <p:nvPr/>
                    </p:nvSpPr>
                    <p:spPr>
                      <a:xfrm>
                        <a:off x="71580" y="485303"/>
                        <a:ext cx="621794" cy="31910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52" name="Google Shape;1052;p35"/>
                      <p:cNvSpPr txBox="1"/>
                      <p:nvPr/>
                    </p:nvSpPr>
                    <p:spPr>
                      <a:xfrm>
                        <a:off x="80926" y="494649"/>
                        <a:ext cx="603102" cy="300409"/>
                      </a:xfrm>
                      <a:prstGeom prst="rect">
                        <a:avLst/>
                      </a:prstGeom>
                      <a:noFill/>
                      <a:ln>
                        <a:noFill/>
                      </a:ln>
                    </p:spPr>
                    <p:txBody>
                      <a:bodyPr spcFirstLastPara="1" wrap="square" lIns="40633" tIns="40633" rIns="40633" bIns="40633" anchor="ctr" anchorCtr="0">
                        <a:noAutofit/>
                      </a:bodyPr>
                      <a:lstStyle/>
                      <a:p>
                        <a:pPr algn="ctr">
                          <a:lnSpc>
                            <a:spcPct val="90000"/>
                          </a:lnSpc>
                          <a:buSzPts val="800"/>
                        </a:pPr>
                        <a:r>
                          <a:rPr lang="en-US" sz="1067">
                            <a:solidFill>
                              <a:schemeClr val="tx1"/>
                            </a:solidFill>
                          </a:rPr>
                          <a:t>Xây dựng rập mẫu</a:t>
                        </a:r>
                        <a:endParaRPr sz="2489">
                          <a:solidFill>
                            <a:schemeClr val="tx1"/>
                          </a:solidFill>
                        </a:endParaRPr>
                      </a:p>
                    </p:txBody>
                  </p:sp>
                  <p:sp>
                    <p:nvSpPr>
                      <p:cNvPr id="1053" name="Google Shape;1053;p35"/>
                      <p:cNvSpPr/>
                      <p:nvPr/>
                    </p:nvSpPr>
                    <p:spPr>
                      <a:xfrm rot="5400000">
                        <a:off x="316567" y="833322"/>
                        <a:ext cx="131820" cy="102450"/>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054" name="Google Shape;1054;p35"/>
                      <p:cNvSpPr txBox="1"/>
                      <p:nvPr/>
                    </p:nvSpPr>
                    <p:spPr>
                      <a:xfrm>
                        <a:off x="351742" y="818638"/>
                        <a:ext cx="61470" cy="101085"/>
                      </a:xfrm>
                      <a:prstGeom prst="rect">
                        <a:avLst/>
                      </a:prstGeom>
                      <a:noFill/>
                      <a:ln>
                        <a:noFill/>
                      </a:ln>
                    </p:spPr>
                    <p:txBody>
                      <a:bodyPr spcFirstLastPara="1" wrap="square" lIns="0" tIns="0" rIns="0" bIns="0" anchor="ctr" anchorCtr="0">
                        <a:noAutofit/>
                      </a:bodyPr>
                      <a:lstStyle/>
                      <a:p>
                        <a:pPr algn="ctr">
                          <a:lnSpc>
                            <a:spcPct val="90000"/>
                          </a:lnSpc>
                          <a:buSzPts val="700"/>
                        </a:pPr>
                        <a:endParaRPr sz="933">
                          <a:solidFill>
                            <a:schemeClr val="tx1"/>
                          </a:solidFill>
                        </a:endParaRPr>
                      </a:p>
                    </p:txBody>
                  </p:sp>
                  <p:sp>
                    <p:nvSpPr>
                      <p:cNvPr id="1055" name="Google Shape;1055;p35"/>
                      <p:cNvSpPr/>
                      <p:nvPr/>
                    </p:nvSpPr>
                    <p:spPr>
                      <a:xfrm>
                        <a:off x="71580" y="969647"/>
                        <a:ext cx="621794" cy="31910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56" name="Google Shape;1056;p35"/>
                      <p:cNvSpPr txBox="1"/>
                      <p:nvPr/>
                    </p:nvSpPr>
                    <p:spPr>
                      <a:xfrm>
                        <a:off x="80926" y="978993"/>
                        <a:ext cx="603102" cy="300409"/>
                      </a:xfrm>
                      <a:prstGeom prst="rect">
                        <a:avLst/>
                      </a:prstGeom>
                      <a:noFill/>
                      <a:ln>
                        <a:noFill/>
                      </a:ln>
                    </p:spPr>
                    <p:txBody>
                      <a:bodyPr spcFirstLastPara="1" wrap="square" lIns="40633" tIns="40633" rIns="40633" bIns="40633" anchor="ctr" anchorCtr="0">
                        <a:noAutofit/>
                      </a:bodyPr>
                      <a:lstStyle/>
                      <a:p>
                        <a:pPr algn="ctr">
                          <a:lnSpc>
                            <a:spcPct val="90000"/>
                          </a:lnSpc>
                          <a:buSzPts val="800"/>
                        </a:pPr>
                        <a:r>
                          <a:rPr lang="en-US" sz="1067">
                            <a:solidFill>
                              <a:schemeClr val="tx1"/>
                            </a:solidFill>
                          </a:rPr>
                          <a:t>Chuẩn bị cắt vải</a:t>
                        </a:r>
                        <a:endParaRPr sz="2489">
                          <a:solidFill>
                            <a:schemeClr val="tx1"/>
                          </a:solidFill>
                        </a:endParaRPr>
                      </a:p>
                    </p:txBody>
                  </p:sp>
                </p:grpSp>
              </p:grpSp>
              <p:sp>
                <p:nvSpPr>
                  <p:cNvPr id="1057" name="Google Shape;1057;p35"/>
                  <p:cNvSpPr txBox="1"/>
                  <p:nvPr/>
                </p:nvSpPr>
                <p:spPr>
                  <a:xfrm rot="16200000">
                    <a:off x="1032951" y="2191765"/>
                    <a:ext cx="1422383" cy="459392"/>
                  </a:xfrm>
                  <a:prstGeom prst="rect">
                    <a:avLst/>
                  </a:prstGeom>
                  <a:noFill/>
                  <a:ln>
                    <a:noFill/>
                  </a:ln>
                </p:spPr>
                <p:txBody>
                  <a:bodyPr spcFirstLastPara="1" wrap="square" lIns="121900" tIns="60933" rIns="121900" bIns="60933" anchor="t" anchorCtr="0">
                    <a:spAutoFit/>
                  </a:bodyPr>
                  <a:lstStyle/>
                  <a:p>
                    <a:pPr algn="ctr"/>
                    <a:r>
                      <a:rPr lang="en-US" sz="1200" b="1">
                        <a:solidFill>
                          <a:schemeClr val="tx1"/>
                        </a:solidFill>
                      </a:rPr>
                      <a:t>Thiết kế, xây dựng mẫu, chuẩn bị, cắt vải</a:t>
                    </a:r>
                    <a:endParaRPr sz="2489">
                      <a:solidFill>
                        <a:schemeClr val="tx1"/>
                      </a:solidFill>
                    </a:endParaRPr>
                  </a:p>
                </p:txBody>
              </p:sp>
            </p:grpSp>
            <p:sp>
              <p:nvSpPr>
                <p:cNvPr id="1058" name="Google Shape;1058;p35"/>
                <p:cNvSpPr/>
                <p:nvPr/>
              </p:nvSpPr>
              <p:spPr>
                <a:xfrm>
                  <a:off x="4593101" y="4668759"/>
                  <a:ext cx="1404062" cy="457505"/>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121900" tIns="60933" rIns="121900" bIns="60933" anchor="ctr" anchorCtr="0">
                  <a:noAutofit/>
                </a:bodyPr>
                <a:lstStyle/>
                <a:p>
                  <a:pPr algn="ctr"/>
                  <a:r>
                    <a:rPr lang="en-US" sz="1400">
                      <a:solidFill>
                        <a:schemeClr val="tx1"/>
                      </a:solidFill>
                    </a:rPr>
                    <a:t>Kho thành phẩm</a:t>
                  </a:r>
                  <a:endParaRPr sz="2489">
                    <a:solidFill>
                      <a:schemeClr val="tx1"/>
                    </a:solidFill>
                  </a:endParaRPr>
                </a:p>
              </p:txBody>
            </p:sp>
            <p:cxnSp>
              <p:nvCxnSpPr>
                <p:cNvPr id="1059" name="Google Shape;1059;p35"/>
                <p:cNvCxnSpPr>
                  <a:stCxn id="996" idx="1"/>
                  <a:endCxn id="1058" idx="1"/>
                </p:cNvCxnSpPr>
                <p:nvPr/>
              </p:nvCxnSpPr>
              <p:spPr>
                <a:xfrm>
                  <a:off x="4464703" y="3844387"/>
                  <a:ext cx="128400" cy="1053000"/>
                </a:xfrm>
                <a:prstGeom prst="bentConnector3">
                  <a:avLst>
                    <a:gd name="adj1" fmla="val -163670"/>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grpSp>
          <p:sp>
            <p:nvSpPr>
              <p:cNvPr id="1060" name="Google Shape;1060;p35"/>
              <p:cNvSpPr/>
              <p:nvPr/>
            </p:nvSpPr>
            <p:spPr>
              <a:xfrm>
                <a:off x="6298639" y="617454"/>
                <a:ext cx="1138499" cy="1266975"/>
              </a:xfrm>
              <a:prstGeom prst="lef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121900" tIns="60933" rIns="121900" bIns="60933" anchor="ctr" anchorCtr="0">
                <a:noAutofit/>
              </a:bodyPr>
              <a:lstStyle/>
              <a:p>
                <a:pPr algn="ctr"/>
                <a:endParaRPr>
                  <a:solidFill>
                    <a:schemeClr val="tx1"/>
                  </a:solidFill>
                </a:endParaRPr>
              </a:p>
            </p:txBody>
          </p:sp>
          <p:sp>
            <p:nvSpPr>
              <p:cNvPr id="1061" name="Google Shape;1061;p35"/>
              <p:cNvSpPr/>
              <p:nvPr/>
            </p:nvSpPr>
            <p:spPr>
              <a:xfrm>
                <a:off x="5034211" y="2115609"/>
                <a:ext cx="961217" cy="794419"/>
              </a:xfrm>
              <a:prstGeom prst="leftBrace">
                <a:avLst>
                  <a:gd name="adj1" fmla="val 6985"/>
                  <a:gd name="adj2" fmla="val 48652"/>
                </a:avLst>
              </a:prstGeom>
              <a:noFill/>
              <a:ln w="9525" cap="flat" cmpd="sng">
                <a:solidFill>
                  <a:schemeClr val="dk1"/>
                </a:solidFill>
                <a:prstDash val="solid"/>
                <a:round/>
                <a:headEnd type="none" w="sm" len="sm"/>
                <a:tailEnd type="none" w="sm" len="sm"/>
              </a:ln>
            </p:spPr>
            <p:txBody>
              <a:bodyPr spcFirstLastPara="1" wrap="square" lIns="121900" tIns="60933" rIns="121900" bIns="60933" anchor="ctr" anchorCtr="0">
                <a:noAutofit/>
              </a:bodyPr>
              <a:lstStyle/>
              <a:p>
                <a:pPr algn="ctr"/>
                <a:endParaRPr>
                  <a:solidFill>
                    <a:schemeClr val="tx1"/>
                  </a:solidFill>
                </a:endParaRPr>
              </a:p>
            </p:txBody>
          </p:sp>
        </p:grpSp>
        <p:grpSp>
          <p:nvGrpSpPr>
            <p:cNvPr id="1062" name="Google Shape;1062;p35"/>
            <p:cNvGrpSpPr/>
            <p:nvPr/>
          </p:nvGrpSpPr>
          <p:grpSpPr>
            <a:xfrm>
              <a:off x="1616149" y="601461"/>
              <a:ext cx="6264829" cy="4164291"/>
              <a:chOff x="1616149" y="601461"/>
              <a:chExt cx="6264829" cy="4164291"/>
            </a:xfrm>
          </p:grpSpPr>
          <p:sp>
            <p:nvSpPr>
              <p:cNvPr id="1063" name="Google Shape;1063;p35"/>
              <p:cNvSpPr/>
              <p:nvPr/>
            </p:nvSpPr>
            <p:spPr>
              <a:xfrm>
                <a:off x="1616149" y="601461"/>
                <a:ext cx="6264829" cy="4164291"/>
              </a:xfrm>
              <a:custGeom>
                <a:avLst/>
                <a:gdLst/>
                <a:ahLst/>
                <a:cxnLst/>
                <a:rect l="l" t="t" r="r" b="b"/>
                <a:pathLst>
                  <a:path w="6264829" h="4164291" extrusionOk="0">
                    <a:moveTo>
                      <a:pt x="0" y="3300687"/>
                    </a:moveTo>
                    <a:lnTo>
                      <a:pt x="1365158" y="3265901"/>
                    </a:lnTo>
                    <a:cubicBezTo>
                      <a:pt x="1361614" y="2362133"/>
                      <a:pt x="1358070" y="1550057"/>
                      <a:pt x="1354526" y="646289"/>
                    </a:cubicBezTo>
                    <a:lnTo>
                      <a:pt x="4588763" y="681928"/>
                    </a:lnTo>
                    <a:cubicBezTo>
                      <a:pt x="4590264" y="454619"/>
                      <a:pt x="4591764" y="227309"/>
                      <a:pt x="4593265" y="0"/>
                    </a:cubicBezTo>
                    <a:lnTo>
                      <a:pt x="6218107" y="6891"/>
                    </a:lnTo>
                    <a:lnTo>
                      <a:pt x="6264829" y="4124058"/>
                    </a:lnTo>
                    <a:lnTo>
                      <a:pt x="3957563" y="4164291"/>
                    </a:lnTo>
                    <a:cubicBezTo>
                      <a:pt x="3956916" y="3683332"/>
                      <a:pt x="3936945" y="2860615"/>
                      <a:pt x="3936298" y="2379656"/>
                    </a:cubicBezTo>
                    <a:lnTo>
                      <a:pt x="3051855" y="2356949"/>
                    </a:lnTo>
                    <a:cubicBezTo>
                      <a:pt x="3053899" y="2849985"/>
                      <a:pt x="3062384" y="3384698"/>
                      <a:pt x="3064428" y="3877734"/>
                    </a:cubicBezTo>
                    <a:lnTo>
                      <a:pt x="8382" y="3927747"/>
                    </a:lnTo>
                    <a:lnTo>
                      <a:pt x="0" y="3300687"/>
                    </a:lnTo>
                    <a:close/>
                  </a:path>
                </a:pathLst>
              </a:custGeom>
              <a:noFill/>
              <a:ln w="19050" cap="flat" cmpd="sng">
                <a:solidFill>
                  <a:srgbClr val="C00000"/>
                </a:solidFill>
                <a:prstDash val="dash"/>
                <a:round/>
                <a:headEnd type="none" w="sm" len="sm"/>
                <a:tailEnd type="none" w="sm" len="sm"/>
              </a:ln>
            </p:spPr>
            <p:txBody>
              <a:bodyPr spcFirstLastPara="1" wrap="square" lIns="121900" tIns="60933" rIns="121900" bIns="60933" anchor="ctr" anchorCtr="0">
                <a:noAutofit/>
              </a:bodyPr>
              <a:lstStyle/>
              <a:p>
                <a:pPr algn="ctr"/>
                <a:endParaRPr>
                  <a:solidFill>
                    <a:schemeClr val="tx1"/>
                  </a:solidFill>
                </a:endParaRPr>
              </a:p>
            </p:txBody>
          </p:sp>
          <p:sp>
            <p:nvSpPr>
              <p:cNvPr id="1064" name="Google Shape;1064;p35"/>
              <p:cNvSpPr txBox="1"/>
              <p:nvPr/>
            </p:nvSpPr>
            <p:spPr>
              <a:xfrm rot="16200000">
                <a:off x="6543013" y="2317015"/>
                <a:ext cx="2247480" cy="247793"/>
              </a:xfrm>
              <a:prstGeom prst="rect">
                <a:avLst/>
              </a:prstGeom>
              <a:noFill/>
              <a:ln>
                <a:noFill/>
              </a:ln>
            </p:spPr>
            <p:txBody>
              <a:bodyPr spcFirstLastPara="1" wrap="square" lIns="121900" tIns="60933" rIns="121900" bIns="60933" anchor="t" anchorCtr="0">
                <a:spAutoFit/>
              </a:bodyPr>
              <a:lstStyle/>
              <a:p>
                <a:pPr algn="ctr"/>
                <a:r>
                  <a:rPr lang="en-US" sz="1600" b="1" dirty="0">
                    <a:solidFill>
                      <a:srgbClr val="C00000"/>
                    </a:solidFill>
                  </a:rPr>
                  <a:t>Hơi, LNG, LPG, CNG,…</a:t>
                </a:r>
                <a:endParaRPr sz="2489" dirty="0">
                  <a:solidFill>
                    <a:srgbClr val="C00000"/>
                  </a:solidFill>
                </a:endParaRPr>
              </a:p>
            </p:txBody>
          </p:sp>
        </p:grpSp>
        <p:grpSp>
          <p:nvGrpSpPr>
            <p:cNvPr id="1065" name="Google Shape;1065;p35"/>
            <p:cNvGrpSpPr/>
            <p:nvPr/>
          </p:nvGrpSpPr>
          <p:grpSpPr>
            <a:xfrm>
              <a:off x="3593805" y="706343"/>
              <a:ext cx="4750813" cy="3847611"/>
              <a:chOff x="3593805" y="706343"/>
              <a:chExt cx="4750813" cy="3847611"/>
            </a:xfrm>
          </p:grpSpPr>
          <p:sp>
            <p:nvSpPr>
              <p:cNvPr id="1066" name="Google Shape;1066;p35"/>
              <p:cNvSpPr/>
              <p:nvPr/>
            </p:nvSpPr>
            <p:spPr>
              <a:xfrm>
                <a:off x="3593805" y="706343"/>
                <a:ext cx="4750813" cy="3847611"/>
              </a:xfrm>
              <a:custGeom>
                <a:avLst/>
                <a:gdLst/>
                <a:ahLst/>
                <a:cxnLst/>
                <a:rect l="l" t="t" r="r" b="b"/>
                <a:pathLst>
                  <a:path w="4644053" h="3847611" extrusionOk="0">
                    <a:moveTo>
                      <a:pt x="1097115" y="1198590"/>
                    </a:moveTo>
                    <a:lnTo>
                      <a:pt x="1095153" y="1983694"/>
                    </a:lnTo>
                    <a:lnTo>
                      <a:pt x="0" y="1973062"/>
                    </a:lnTo>
                    <a:lnTo>
                      <a:pt x="0" y="2983155"/>
                    </a:lnTo>
                    <a:lnTo>
                      <a:pt x="978195" y="2972522"/>
                    </a:lnTo>
                    <a:lnTo>
                      <a:pt x="993162" y="2125919"/>
                    </a:lnTo>
                    <a:lnTo>
                      <a:pt x="2746812" y="2117584"/>
                    </a:lnTo>
                    <a:cubicBezTo>
                      <a:pt x="2749840" y="2560892"/>
                      <a:pt x="2765461" y="3404303"/>
                      <a:pt x="2768489" y="3847611"/>
                    </a:cubicBezTo>
                    <a:lnTo>
                      <a:pt x="4644053" y="3830940"/>
                    </a:lnTo>
                    <a:cubicBezTo>
                      <a:pt x="4641025" y="2553960"/>
                      <a:pt x="4637998" y="1276980"/>
                      <a:pt x="4634970" y="0"/>
                    </a:cubicBezTo>
                    <a:lnTo>
                      <a:pt x="2640696" y="18969"/>
                    </a:lnTo>
                    <a:lnTo>
                      <a:pt x="2658039" y="730497"/>
                    </a:lnTo>
                    <a:lnTo>
                      <a:pt x="3444948" y="729052"/>
                    </a:lnTo>
                    <a:cubicBezTo>
                      <a:pt x="3446394" y="882786"/>
                      <a:pt x="3447839" y="1036520"/>
                      <a:pt x="3449285" y="1190254"/>
                    </a:cubicBezTo>
                    <a:lnTo>
                      <a:pt x="1097115" y="1198590"/>
                    </a:lnTo>
                    <a:close/>
                  </a:path>
                </a:pathLst>
              </a:custGeom>
              <a:noFill/>
              <a:ln w="19050" cap="flat" cmpd="sng">
                <a:solidFill>
                  <a:srgbClr val="7030A0"/>
                </a:solidFill>
                <a:prstDash val="dash"/>
                <a:round/>
                <a:headEnd type="none" w="sm" len="sm"/>
                <a:tailEnd type="none" w="sm" len="sm"/>
              </a:ln>
            </p:spPr>
            <p:txBody>
              <a:bodyPr spcFirstLastPara="1" wrap="square" lIns="121900" tIns="60933" rIns="121900" bIns="60933" anchor="ctr" anchorCtr="0">
                <a:noAutofit/>
              </a:bodyPr>
              <a:lstStyle/>
              <a:p>
                <a:pPr algn="ctr"/>
                <a:endParaRPr>
                  <a:solidFill>
                    <a:schemeClr val="tx1"/>
                  </a:solidFill>
                </a:endParaRPr>
              </a:p>
            </p:txBody>
          </p:sp>
          <p:sp>
            <p:nvSpPr>
              <p:cNvPr id="1067" name="Google Shape;1067;p35"/>
              <p:cNvSpPr txBox="1"/>
              <p:nvPr/>
            </p:nvSpPr>
            <p:spPr>
              <a:xfrm rot="16200000">
                <a:off x="6992548" y="2289500"/>
                <a:ext cx="2247480" cy="302824"/>
              </a:xfrm>
              <a:prstGeom prst="rect">
                <a:avLst/>
              </a:prstGeom>
              <a:noFill/>
              <a:ln>
                <a:noFill/>
              </a:ln>
            </p:spPr>
            <p:txBody>
              <a:bodyPr spcFirstLastPara="1" wrap="square" lIns="121900" tIns="60933" rIns="121900" bIns="60933" anchor="t" anchorCtr="0">
                <a:spAutoFit/>
              </a:bodyPr>
              <a:lstStyle/>
              <a:p>
                <a:pPr algn="ctr"/>
                <a:r>
                  <a:rPr lang="en-US" sz="2133" b="1">
                    <a:solidFill>
                      <a:srgbClr val="7030A0"/>
                    </a:solidFill>
                  </a:rPr>
                  <a:t>Khí nén</a:t>
                </a:r>
                <a:endParaRPr sz="2489">
                  <a:solidFill>
                    <a:srgbClr val="7030A0"/>
                  </a:solidFill>
                </a:endParaRPr>
              </a:p>
            </p:txBody>
          </p:sp>
        </p:grpSp>
        <p:grpSp>
          <p:nvGrpSpPr>
            <p:cNvPr id="1068" name="Google Shape;1068;p35"/>
            <p:cNvGrpSpPr/>
            <p:nvPr/>
          </p:nvGrpSpPr>
          <p:grpSpPr>
            <a:xfrm>
              <a:off x="1148316" y="436400"/>
              <a:ext cx="7708604" cy="4642100"/>
              <a:chOff x="1148316" y="436400"/>
              <a:chExt cx="7708604" cy="4642100"/>
            </a:xfrm>
          </p:grpSpPr>
          <p:sp>
            <p:nvSpPr>
              <p:cNvPr id="1069" name="Google Shape;1069;p35"/>
              <p:cNvSpPr/>
              <p:nvPr/>
            </p:nvSpPr>
            <p:spPr>
              <a:xfrm>
                <a:off x="1148316" y="436400"/>
                <a:ext cx="7708604" cy="4642100"/>
              </a:xfrm>
              <a:prstGeom prst="rect">
                <a:avLst/>
              </a:prstGeom>
              <a:noFill/>
              <a:ln w="28575" cap="flat" cmpd="sng">
                <a:solidFill>
                  <a:srgbClr val="0070C0"/>
                </a:solidFill>
                <a:prstDash val="dash"/>
                <a:round/>
                <a:headEnd type="none" w="sm" len="sm"/>
                <a:tailEnd type="none" w="sm" len="sm"/>
              </a:ln>
            </p:spPr>
            <p:txBody>
              <a:bodyPr spcFirstLastPara="1" wrap="square" lIns="121900" tIns="60933" rIns="121900" bIns="60933" anchor="ctr" anchorCtr="0">
                <a:noAutofit/>
              </a:bodyPr>
              <a:lstStyle/>
              <a:p>
                <a:pPr algn="ctr"/>
                <a:endParaRPr>
                  <a:solidFill>
                    <a:schemeClr val="tx1"/>
                  </a:solidFill>
                </a:endParaRPr>
              </a:p>
            </p:txBody>
          </p:sp>
          <p:sp>
            <p:nvSpPr>
              <p:cNvPr id="1070" name="Google Shape;1070;p35"/>
              <p:cNvSpPr txBox="1"/>
              <p:nvPr/>
            </p:nvSpPr>
            <p:spPr>
              <a:xfrm rot="16200000">
                <a:off x="7516451" y="2292226"/>
                <a:ext cx="2214892" cy="302824"/>
              </a:xfrm>
              <a:prstGeom prst="rect">
                <a:avLst/>
              </a:prstGeom>
              <a:noFill/>
              <a:ln>
                <a:noFill/>
              </a:ln>
            </p:spPr>
            <p:txBody>
              <a:bodyPr spcFirstLastPara="1" wrap="square" lIns="121900" tIns="60933" rIns="121900" bIns="60933" anchor="t" anchorCtr="0">
                <a:spAutoFit/>
              </a:bodyPr>
              <a:lstStyle/>
              <a:p>
                <a:pPr algn="ctr"/>
                <a:r>
                  <a:rPr lang="en-US" sz="2133" b="1" dirty="0">
                    <a:solidFill>
                      <a:srgbClr val="0070C0"/>
                    </a:solidFill>
                  </a:rPr>
                  <a:t>Điện năng</a:t>
                </a:r>
                <a:endParaRPr sz="2489" dirty="0">
                  <a:solidFill>
                    <a:srgbClr val="0070C0"/>
                  </a:solidFill>
                </a:endParaRPr>
              </a:p>
            </p:txBody>
          </p:sp>
        </p:gr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74"/>
        <p:cNvGrpSpPr/>
        <p:nvPr/>
      </p:nvGrpSpPr>
      <p:grpSpPr>
        <a:xfrm>
          <a:off x="0" y="0"/>
          <a:ext cx="0" cy="0"/>
          <a:chOff x="0" y="0"/>
          <a:chExt cx="0" cy="0"/>
        </a:xfrm>
      </p:grpSpPr>
      <p:sp>
        <p:nvSpPr>
          <p:cNvPr id="1075" name="Google Shape;1075;p36"/>
          <p:cNvSpPr txBox="1">
            <a:spLocks noGrp="1"/>
          </p:cNvSpPr>
          <p:nvPr>
            <p:ph type="title" idx="4294967295"/>
          </p:nvPr>
        </p:nvSpPr>
        <p:spPr>
          <a:xfrm>
            <a:off x="254616" y="996565"/>
            <a:ext cx="10972800" cy="495200"/>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Công nghệ may và tiêu thụ năng lượng trong nhà máy may</a:t>
            </a:r>
            <a:endParaRPr sz="2400" dirty="0">
              <a:solidFill>
                <a:schemeClr val="accent4">
                  <a:lumMod val="50000"/>
                </a:schemeClr>
              </a:solidFill>
              <a:latin typeface="+mn-lt"/>
              <a:ea typeface="Roboto"/>
            </a:endParaRPr>
          </a:p>
        </p:txBody>
      </p:sp>
      <p:sp>
        <p:nvSpPr>
          <p:cNvPr id="1076" name="Google Shape;1076;p36"/>
          <p:cNvSpPr/>
          <p:nvPr/>
        </p:nvSpPr>
        <p:spPr>
          <a:xfrm>
            <a:off x="8634346" y="1787408"/>
            <a:ext cx="1292325" cy="308331"/>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ctr" anchorCtr="0">
            <a:noAutofit/>
          </a:bodyPr>
          <a:lstStyle/>
          <a:p>
            <a:pPr algn="ctr"/>
            <a:r>
              <a:rPr lang="en-US" sz="1600">
                <a:solidFill>
                  <a:schemeClr val="dk1"/>
                </a:solidFill>
              </a:rPr>
              <a:t>Nhiên liệu</a:t>
            </a:r>
            <a:endParaRPr sz="2489"/>
          </a:p>
        </p:txBody>
      </p:sp>
      <p:sp>
        <p:nvSpPr>
          <p:cNvPr id="1077" name="Google Shape;1077;p36"/>
          <p:cNvSpPr/>
          <p:nvPr/>
        </p:nvSpPr>
        <p:spPr>
          <a:xfrm>
            <a:off x="8733324" y="2272641"/>
            <a:ext cx="1094369" cy="308331"/>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ctr" anchorCtr="0">
            <a:noAutofit/>
          </a:bodyPr>
          <a:lstStyle/>
          <a:p>
            <a:pPr algn="ctr"/>
            <a:r>
              <a:rPr lang="en-US" sz="1600">
                <a:solidFill>
                  <a:schemeClr val="dk1"/>
                </a:solidFill>
              </a:rPr>
              <a:t>Lò hơi</a:t>
            </a:r>
            <a:endParaRPr sz="2489"/>
          </a:p>
        </p:txBody>
      </p:sp>
      <p:sp>
        <p:nvSpPr>
          <p:cNvPr id="1078" name="Google Shape;1078;p36"/>
          <p:cNvSpPr/>
          <p:nvPr/>
        </p:nvSpPr>
        <p:spPr>
          <a:xfrm>
            <a:off x="5604653" y="1937913"/>
            <a:ext cx="1578223" cy="517773"/>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ctr" anchorCtr="0">
            <a:noAutofit/>
          </a:bodyPr>
          <a:lstStyle/>
          <a:p>
            <a:pPr algn="ctr"/>
            <a:r>
              <a:rPr lang="en-US" sz="1600">
                <a:solidFill>
                  <a:schemeClr val="dk1"/>
                </a:solidFill>
              </a:rPr>
              <a:t>Trạm biến áp</a:t>
            </a:r>
            <a:endParaRPr sz="2489"/>
          </a:p>
        </p:txBody>
      </p:sp>
      <p:sp>
        <p:nvSpPr>
          <p:cNvPr id="1079" name="Google Shape;1079;p36"/>
          <p:cNvSpPr/>
          <p:nvPr/>
        </p:nvSpPr>
        <p:spPr>
          <a:xfrm>
            <a:off x="1028825" y="3529117"/>
            <a:ext cx="1578223" cy="517773"/>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ctr" anchorCtr="0">
            <a:noAutofit/>
          </a:bodyPr>
          <a:lstStyle/>
          <a:p>
            <a:pPr algn="ctr"/>
            <a:r>
              <a:rPr lang="en-US" sz="1600">
                <a:solidFill>
                  <a:schemeClr val="dk1"/>
                </a:solidFill>
              </a:rPr>
              <a:t>HVAC</a:t>
            </a:r>
            <a:endParaRPr sz="2489"/>
          </a:p>
        </p:txBody>
      </p:sp>
      <p:sp>
        <p:nvSpPr>
          <p:cNvPr id="1080" name="Google Shape;1080;p36"/>
          <p:cNvSpPr/>
          <p:nvPr/>
        </p:nvSpPr>
        <p:spPr>
          <a:xfrm>
            <a:off x="1022886" y="4823540"/>
            <a:ext cx="1578223" cy="517773"/>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ctr" anchorCtr="0">
            <a:noAutofit/>
          </a:bodyPr>
          <a:lstStyle/>
          <a:p>
            <a:pPr algn="ctr"/>
            <a:r>
              <a:rPr lang="en-US" sz="1600">
                <a:solidFill>
                  <a:schemeClr val="dk1"/>
                </a:solidFill>
              </a:rPr>
              <a:t>Chiếu sáng</a:t>
            </a:r>
            <a:endParaRPr sz="2489"/>
          </a:p>
        </p:txBody>
      </p:sp>
      <p:sp>
        <p:nvSpPr>
          <p:cNvPr id="1081" name="Google Shape;1081;p36"/>
          <p:cNvSpPr/>
          <p:nvPr/>
        </p:nvSpPr>
        <p:spPr>
          <a:xfrm>
            <a:off x="1019048" y="5452247"/>
            <a:ext cx="1578223" cy="517773"/>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ctr" anchorCtr="0">
            <a:noAutofit/>
          </a:bodyPr>
          <a:lstStyle/>
          <a:p>
            <a:pPr algn="ctr"/>
            <a:r>
              <a:rPr lang="en-US" sz="1600">
                <a:solidFill>
                  <a:schemeClr val="dk1"/>
                </a:solidFill>
              </a:rPr>
              <a:t>Khí nén</a:t>
            </a:r>
            <a:endParaRPr sz="2489"/>
          </a:p>
        </p:txBody>
      </p:sp>
      <p:sp>
        <p:nvSpPr>
          <p:cNvPr id="1082" name="Google Shape;1082;p36"/>
          <p:cNvSpPr/>
          <p:nvPr/>
        </p:nvSpPr>
        <p:spPr>
          <a:xfrm>
            <a:off x="1019048" y="4194833"/>
            <a:ext cx="1578223" cy="517773"/>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ctr" anchorCtr="0">
            <a:noAutofit/>
          </a:bodyPr>
          <a:lstStyle/>
          <a:p>
            <a:pPr algn="ctr"/>
            <a:r>
              <a:rPr lang="en-US" sz="1600">
                <a:solidFill>
                  <a:schemeClr val="dk1"/>
                </a:solidFill>
              </a:rPr>
              <a:t>Hút bụi và chân không</a:t>
            </a:r>
            <a:endParaRPr sz="2489"/>
          </a:p>
        </p:txBody>
      </p:sp>
      <p:sp>
        <p:nvSpPr>
          <p:cNvPr id="1083" name="Google Shape;1083;p36"/>
          <p:cNvSpPr/>
          <p:nvPr/>
        </p:nvSpPr>
        <p:spPr>
          <a:xfrm>
            <a:off x="1359150" y="6216096"/>
            <a:ext cx="1578223" cy="517773"/>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ctr" anchorCtr="0">
            <a:noAutofit/>
          </a:bodyPr>
          <a:lstStyle/>
          <a:p>
            <a:pPr algn="ctr"/>
            <a:r>
              <a:rPr lang="en-US" sz="1600">
                <a:solidFill>
                  <a:schemeClr val="dk1"/>
                </a:solidFill>
              </a:rPr>
              <a:t>Logistics</a:t>
            </a:r>
            <a:endParaRPr sz="2489"/>
          </a:p>
        </p:txBody>
      </p:sp>
      <p:cxnSp>
        <p:nvCxnSpPr>
          <p:cNvPr id="1084" name="Google Shape;1084;p36"/>
          <p:cNvCxnSpPr>
            <a:stCxn id="1076" idx="2"/>
            <a:endCxn id="1077" idx="0"/>
          </p:cNvCxnSpPr>
          <p:nvPr/>
        </p:nvCxnSpPr>
        <p:spPr>
          <a:xfrm>
            <a:off x="9280508" y="2095738"/>
            <a:ext cx="0" cy="176800"/>
          </a:xfrm>
          <a:prstGeom prst="straightConnector1">
            <a:avLst/>
          </a:prstGeom>
          <a:noFill/>
          <a:ln w="9525" cap="flat" cmpd="sng">
            <a:solidFill>
              <a:srgbClr val="C00000"/>
            </a:solidFill>
            <a:prstDash val="solid"/>
            <a:round/>
            <a:headEnd type="none" w="sm" len="sm"/>
            <a:tailEnd type="triangle" w="med" len="med"/>
          </a:ln>
        </p:spPr>
      </p:cxnSp>
      <p:cxnSp>
        <p:nvCxnSpPr>
          <p:cNvPr id="1085" name="Google Shape;1085;p36"/>
          <p:cNvCxnSpPr>
            <a:stCxn id="1076" idx="3"/>
            <a:endCxn id="1086" idx="0"/>
          </p:cNvCxnSpPr>
          <p:nvPr/>
        </p:nvCxnSpPr>
        <p:spPr>
          <a:xfrm>
            <a:off x="9926671" y="1941574"/>
            <a:ext cx="25445" cy="2631719"/>
          </a:xfrm>
          <a:prstGeom prst="bentConnector5">
            <a:avLst>
              <a:gd name="adj1" fmla="val 898408"/>
              <a:gd name="adj2" fmla="val 50006"/>
              <a:gd name="adj3" fmla="val -798408"/>
            </a:avLst>
          </a:prstGeom>
          <a:noFill/>
          <a:ln w="9525" cap="flat" cmpd="sng">
            <a:solidFill>
              <a:srgbClr val="C00000"/>
            </a:solidFill>
            <a:prstDash val="solid"/>
            <a:round/>
            <a:headEnd type="none" w="sm" len="sm"/>
            <a:tailEnd type="stealth" w="med" len="med"/>
          </a:ln>
        </p:spPr>
      </p:cxnSp>
      <p:grpSp>
        <p:nvGrpSpPr>
          <p:cNvPr id="1087" name="Google Shape;1087;p36"/>
          <p:cNvGrpSpPr/>
          <p:nvPr/>
        </p:nvGrpSpPr>
        <p:grpSpPr>
          <a:xfrm>
            <a:off x="3936667" y="3024307"/>
            <a:ext cx="6825053" cy="3587181"/>
            <a:chOff x="1148316" y="436400"/>
            <a:chExt cx="7708604" cy="4642100"/>
          </a:xfrm>
        </p:grpSpPr>
        <p:grpSp>
          <p:nvGrpSpPr>
            <p:cNvPr id="1088" name="Google Shape;1088;p36"/>
            <p:cNvGrpSpPr/>
            <p:nvPr/>
          </p:nvGrpSpPr>
          <p:grpSpPr>
            <a:xfrm>
              <a:off x="1310400" y="532800"/>
              <a:ext cx="6172956" cy="4453870"/>
              <a:chOff x="2004747" y="511674"/>
              <a:chExt cx="6241898" cy="4529407"/>
            </a:xfrm>
          </p:grpSpPr>
          <p:grpSp>
            <p:nvGrpSpPr>
              <p:cNvPr id="1089" name="Google Shape;1089;p36"/>
              <p:cNvGrpSpPr/>
              <p:nvPr/>
            </p:nvGrpSpPr>
            <p:grpSpPr>
              <a:xfrm>
                <a:off x="2004747" y="511674"/>
                <a:ext cx="6241898" cy="4529407"/>
                <a:chOff x="2001408" y="596857"/>
                <a:chExt cx="6241898" cy="4529407"/>
              </a:xfrm>
            </p:grpSpPr>
            <p:sp>
              <p:nvSpPr>
                <p:cNvPr id="1090" name="Google Shape;1090;p36"/>
                <p:cNvSpPr/>
                <p:nvPr/>
              </p:nvSpPr>
              <p:spPr>
                <a:xfrm>
                  <a:off x="2011395" y="596857"/>
                  <a:ext cx="1132799" cy="511789"/>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121900" tIns="60933" rIns="121900" bIns="60933" anchor="ctr" anchorCtr="0">
                  <a:noAutofit/>
                </a:bodyPr>
                <a:lstStyle/>
                <a:p>
                  <a:pPr algn="ctr"/>
                  <a:r>
                    <a:rPr lang="en-US" sz="800">
                      <a:solidFill>
                        <a:schemeClr val="tx1"/>
                      </a:solidFill>
                    </a:rPr>
                    <a:t>Kho nguyên liệu thô</a:t>
                  </a:r>
                  <a:endParaRPr sz="2489">
                    <a:solidFill>
                      <a:schemeClr val="tx1"/>
                    </a:solidFill>
                  </a:endParaRPr>
                </a:p>
              </p:txBody>
            </p:sp>
            <p:grpSp>
              <p:nvGrpSpPr>
                <p:cNvPr id="1091" name="Google Shape;1091;p36"/>
                <p:cNvGrpSpPr/>
                <p:nvPr/>
              </p:nvGrpSpPr>
              <p:grpSpPr>
                <a:xfrm>
                  <a:off x="5601722" y="596857"/>
                  <a:ext cx="2470269" cy="1467973"/>
                  <a:chOff x="5712161" y="881961"/>
                  <a:chExt cx="2035039" cy="1467973"/>
                </a:xfrm>
              </p:grpSpPr>
              <p:sp>
                <p:nvSpPr>
                  <p:cNvPr id="1092" name="Google Shape;1092;p36"/>
                  <p:cNvSpPr/>
                  <p:nvPr/>
                </p:nvSpPr>
                <p:spPr>
                  <a:xfrm>
                    <a:off x="5712161" y="881961"/>
                    <a:ext cx="2035039" cy="1467973"/>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121900" tIns="60933" rIns="121900" bIns="60933" anchor="ctr" anchorCtr="0">
                    <a:noAutofit/>
                  </a:bodyPr>
                  <a:lstStyle/>
                  <a:p>
                    <a:endParaRPr sz="1200">
                      <a:solidFill>
                        <a:schemeClr val="tx1"/>
                      </a:solidFill>
                    </a:endParaRPr>
                  </a:p>
                </p:txBody>
              </p:sp>
              <p:grpSp>
                <p:nvGrpSpPr>
                  <p:cNvPr id="1093" name="Google Shape;1093;p36"/>
                  <p:cNvGrpSpPr/>
                  <p:nvPr/>
                </p:nvGrpSpPr>
                <p:grpSpPr>
                  <a:xfrm>
                    <a:off x="5873075" y="1217603"/>
                    <a:ext cx="412967" cy="475033"/>
                    <a:chOff x="207714" y="215"/>
                    <a:chExt cx="412967" cy="475033"/>
                  </a:xfrm>
                </p:grpSpPr>
                <p:sp>
                  <p:nvSpPr>
                    <p:cNvPr id="1094" name="Google Shape;1094;p36"/>
                    <p:cNvSpPr/>
                    <p:nvPr/>
                  </p:nvSpPr>
                  <p:spPr>
                    <a:xfrm>
                      <a:off x="207714" y="215"/>
                      <a:ext cx="412967" cy="178137"/>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95" name="Google Shape;1095;p36"/>
                    <p:cNvSpPr txBox="1"/>
                    <p:nvPr/>
                  </p:nvSpPr>
                  <p:spPr>
                    <a:xfrm>
                      <a:off x="212931" y="5432"/>
                      <a:ext cx="402533" cy="167703"/>
                    </a:xfrm>
                    <a:prstGeom prst="rect">
                      <a:avLst/>
                    </a:prstGeom>
                    <a:noFill/>
                    <a:ln>
                      <a:noFill/>
                    </a:ln>
                  </p:spPr>
                  <p:txBody>
                    <a:bodyPr spcFirstLastPara="1" wrap="square" lIns="30467" tIns="30467" rIns="30467" bIns="30467" anchor="ctr" anchorCtr="0">
                      <a:noAutofit/>
                    </a:bodyPr>
                    <a:lstStyle/>
                    <a:p>
                      <a:pPr algn="ctr">
                        <a:lnSpc>
                          <a:spcPct val="90000"/>
                        </a:lnSpc>
                        <a:buSzPts val="600"/>
                      </a:pPr>
                      <a:r>
                        <a:rPr lang="en-US" sz="800">
                          <a:solidFill>
                            <a:schemeClr val="tx1"/>
                          </a:solidFill>
                        </a:rPr>
                        <a:t>Chia lô vải</a:t>
                      </a:r>
                      <a:endParaRPr sz="2489">
                        <a:solidFill>
                          <a:schemeClr val="tx1"/>
                        </a:solidFill>
                      </a:endParaRPr>
                    </a:p>
                  </p:txBody>
                </p:sp>
                <p:sp>
                  <p:nvSpPr>
                    <p:cNvPr id="1096" name="Google Shape;1096;p36"/>
                    <p:cNvSpPr/>
                    <p:nvPr/>
                  </p:nvSpPr>
                  <p:spPr>
                    <a:xfrm rot="5400000">
                      <a:off x="370423" y="199135"/>
                      <a:ext cx="87549" cy="73630"/>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097" name="Google Shape;1097;p36"/>
                    <p:cNvSpPr txBox="1"/>
                    <p:nvPr/>
                  </p:nvSpPr>
                  <p:spPr>
                    <a:xfrm>
                      <a:off x="392109" y="192176"/>
                      <a:ext cx="44178" cy="65460"/>
                    </a:xfrm>
                    <a:prstGeom prst="rect">
                      <a:avLst/>
                    </a:prstGeom>
                    <a:noFill/>
                    <a:ln>
                      <a:noFill/>
                    </a:ln>
                  </p:spPr>
                  <p:txBody>
                    <a:bodyPr spcFirstLastPara="1" wrap="square" lIns="0" tIns="0" rIns="0" bIns="0" anchor="ctr" anchorCtr="0">
                      <a:noAutofit/>
                    </a:bodyPr>
                    <a:lstStyle/>
                    <a:p>
                      <a:pPr algn="ctr">
                        <a:lnSpc>
                          <a:spcPct val="90000"/>
                        </a:lnSpc>
                        <a:buSzPts val="500"/>
                      </a:pPr>
                      <a:endParaRPr sz="667">
                        <a:solidFill>
                          <a:schemeClr val="tx1"/>
                        </a:solidFill>
                      </a:endParaRPr>
                    </a:p>
                  </p:txBody>
                </p:sp>
                <p:sp>
                  <p:nvSpPr>
                    <p:cNvPr id="1098" name="Google Shape;1098;p36"/>
                    <p:cNvSpPr/>
                    <p:nvPr/>
                  </p:nvSpPr>
                  <p:spPr>
                    <a:xfrm>
                      <a:off x="207714" y="297111"/>
                      <a:ext cx="412967" cy="178137"/>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099" name="Google Shape;1099;p36"/>
                    <p:cNvSpPr txBox="1"/>
                    <p:nvPr/>
                  </p:nvSpPr>
                  <p:spPr>
                    <a:xfrm>
                      <a:off x="212931" y="302328"/>
                      <a:ext cx="402533" cy="167703"/>
                    </a:xfrm>
                    <a:prstGeom prst="rect">
                      <a:avLst/>
                    </a:prstGeom>
                    <a:noFill/>
                    <a:ln>
                      <a:noFill/>
                    </a:ln>
                  </p:spPr>
                  <p:txBody>
                    <a:bodyPr spcFirstLastPara="1" wrap="square" lIns="30467" tIns="30467" rIns="30467" bIns="30467" anchor="ctr" anchorCtr="0">
                      <a:noAutofit/>
                    </a:bodyPr>
                    <a:lstStyle/>
                    <a:p>
                      <a:pPr algn="ctr">
                        <a:lnSpc>
                          <a:spcPct val="90000"/>
                        </a:lnSpc>
                        <a:buSzPts val="600"/>
                      </a:pPr>
                      <a:r>
                        <a:rPr lang="en-US" sz="800">
                          <a:solidFill>
                            <a:schemeClr val="tx1"/>
                          </a:solidFill>
                        </a:rPr>
                        <a:t>Gắn nhãn</a:t>
                      </a:r>
                      <a:endParaRPr sz="2489">
                        <a:solidFill>
                          <a:schemeClr val="tx1"/>
                        </a:solidFill>
                      </a:endParaRPr>
                    </a:p>
                  </p:txBody>
                </p:sp>
              </p:grpSp>
              <p:grpSp>
                <p:nvGrpSpPr>
                  <p:cNvPr id="1100" name="Google Shape;1100;p36"/>
                  <p:cNvGrpSpPr/>
                  <p:nvPr/>
                </p:nvGrpSpPr>
                <p:grpSpPr>
                  <a:xfrm>
                    <a:off x="6917741" y="1140368"/>
                    <a:ext cx="281605" cy="563210"/>
                    <a:chOff x="94021" y="46"/>
                    <a:chExt cx="281605" cy="563210"/>
                  </a:xfrm>
                </p:grpSpPr>
                <p:sp>
                  <p:nvSpPr>
                    <p:cNvPr id="1101" name="Google Shape;1101;p36"/>
                    <p:cNvSpPr/>
                    <p:nvPr/>
                  </p:nvSpPr>
                  <p:spPr>
                    <a:xfrm>
                      <a:off x="94021" y="46"/>
                      <a:ext cx="281605" cy="16896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02" name="Google Shape;1102;p36"/>
                    <p:cNvSpPr txBox="1"/>
                    <p:nvPr/>
                  </p:nvSpPr>
                  <p:spPr>
                    <a:xfrm>
                      <a:off x="94021" y="46"/>
                      <a:ext cx="281605" cy="16896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Ép keo</a:t>
                      </a:r>
                      <a:endParaRPr sz="2489">
                        <a:solidFill>
                          <a:schemeClr val="tx1"/>
                        </a:solidFill>
                      </a:endParaRPr>
                    </a:p>
                  </p:txBody>
                </p:sp>
                <p:sp>
                  <p:nvSpPr>
                    <p:cNvPr id="1103" name="Google Shape;1103;p36"/>
                    <p:cNvSpPr/>
                    <p:nvPr/>
                  </p:nvSpPr>
                  <p:spPr>
                    <a:xfrm>
                      <a:off x="94021" y="197169"/>
                      <a:ext cx="281605" cy="16896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04" name="Google Shape;1104;p36"/>
                    <p:cNvSpPr txBox="1"/>
                    <p:nvPr/>
                  </p:nvSpPr>
                  <p:spPr>
                    <a:xfrm>
                      <a:off x="94021" y="197169"/>
                      <a:ext cx="281605" cy="16896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In ấn</a:t>
                      </a:r>
                      <a:endParaRPr sz="2489">
                        <a:solidFill>
                          <a:schemeClr val="tx1"/>
                        </a:solidFill>
                      </a:endParaRPr>
                    </a:p>
                  </p:txBody>
                </p:sp>
                <p:sp>
                  <p:nvSpPr>
                    <p:cNvPr id="1105" name="Google Shape;1105;p36"/>
                    <p:cNvSpPr/>
                    <p:nvPr/>
                  </p:nvSpPr>
                  <p:spPr>
                    <a:xfrm>
                      <a:off x="94021" y="394293"/>
                      <a:ext cx="281605" cy="16896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06" name="Google Shape;1106;p36"/>
                    <p:cNvSpPr txBox="1"/>
                    <p:nvPr/>
                  </p:nvSpPr>
                  <p:spPr>
                    <a:xfrm>
                      <a:off x="94021" y="394293"/>
                      <a:ext cx="281605" cy="16896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Thêu</a:t>
                      </a:r>
                      <a:endParaRPr sz="2489">
                        <a:solidFill>
                          <a:schemeClr val="tx1"/>
                        </a:solidFill>
                      </a:endParaRPr>
                    </a:p>
                  </p:txBody>
                </p:sp>
              </p:grpSp>
              <p:sp>
                <p:nvSpPr>
                  <p:cNvPr id="1107" name="Google Shape;1107;p36"/>
                  <p:cNvSpPr txBox="1"/>
                  <p:nvPr/>
                </p:nvSpPr>
                <p:spPr>
                  <a:xfrm>
                    <a:off x="5728242" y="905374"/>
                    <a:ext cx="1013358" cy="297045"/>
                  </a:xfrm>
                  <a:prstGeom prst="rect">
                    <a:avLst/>
                  </a:prstGeom>
                  <a:noFill/>
                  <a:ln>
                    <a:noFill/>
                  </a:ln>
                </p:spPr>
                <p:txBody>
                  <a:bodyPr spcFirstLastPara="1" wrap="square" lIns="121900" tIns="60933" rIns="121900" bIns="60933" anchor="t" anchorCtr="0">
                    <a:spAutoFit/>
                  </a:bodyPr>
                  <a:lstStyle/>
                  <a:p>
                    <a:r>
                      <a:rPr lang="en-US" sz="667" b="1">
                        <a:solidFill>
                          <a:schemeClr val="tx1"/>
                        </a:solidFill>
                      </a:rPr>
                      <a:t>Chuẩn bị may</a:t>
                    </a:r>
                    <a:endParaRPr sz="2489">
                      <a:solidFill>
                        <a:schemeClr val="tx1"/>
                      </a:solidFill>
                    </a:endParaRPr>
                  </a:p>
                </p:txBody>
              </p:sp>
            </p:grpSp>
            <p:cxnSp>
              <p:nvCxnSpPr>
                <p:cNvPr id="1108" name="Google Shape;1108;p36"/>
                <p:cNvCxnSpPr>
                  <a:stCxn id="1090" idx="2"/>
                  <a:endCxn id="1109" idx="0"/>
                </p:cNvCxnSpPr>
                <p:nvPr/>
              </p:nvCxnSpPr>
              <p:spPr>
                <a:xfrm>
                  <a:off x="2577795" y="1108646"/>
                  <a:ext cx="19800" cy="494400"/>
                </a:xfrm>
                <a:prstGeom prst="straightConnector1">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cxnSp>
              <p:nvCxnSpPr>
                <p:cNvPr id="1110" name="Google Shape;1110;p36"/>
                <p:cNvCxnSpPr>
                  <a:stCxn id="1111" idx="3"/>
                  <a:endCxn id="1107" idx="1"/>
                </p:cNvCxnSpPr>
                <p:nvPr/>
              </p:nvCxnSpPr>
              <p:spPr>
                <a:xfrm flipV="1">
                  <a:off x="3194036" y="768793"/>
                  <a:ext cx="2427207" cy="3245317"/>
                </a:xfrm>
                <a:prstGeom prst="bentConnector3">
                  <a:avLst>
                    <a:gd name="adj1" fmla="val 50000"/>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sp>
              <p:nvSpPr>
                <p:cNvPr id="1112" name="Google Shape;1112;p36"/>
                <p:cNvSpPr/>
                <p:nvPr/>
              </p:nvSpPr>
              <p:spPr>
                <a:xfrm>
                  <a:off x="4595442" y="1408941"/>
                  <a:ext cx="613201" cy="359277"/>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121900" tIns="60933" rIns="121900" bIns="60933" anchor="ctr" anchorCtr="0">
                  <a:noAutofit/>
                </a:bodyPr>
                <a:lstStyle/>
                <a:p>
                  <a:pPr algn="ctr"/>
                  <a:r>
                    <a:rPr lang="en-US" sz="800">
                      <a:solidFill>
                        <a:schemeClr val="tx1"/>
                      </a:solidFill>
                    </a:rPr>
                    <a:t>May</a:t>
                  </a:r>
                  <a:endParaRPr sz="2489">
                    <a:solidFill>
                      <a:schemeClr val="tx1"/>
                    </a:solidFill>
                  </a:endParaRPr>
                </a:p>
              </p:txBody>
            </p:sp>
            <p:cxnSp>
              <p:nvCxnSpPr>
                <p:cNvPr id="1113" name="Google Shape;1113;p36"/>
                <p:cNvCxnSpPr>
                  <a:endCxn id="1112" idx="3"/>
                </p:cNvCxnSpPr>
                <p:nvPr/>
              </p:nvCxnSpPr>
              <p:spPr>
                <a:xfrm rot="10800000">
                  <a:off x="5208643" y="1588580"/>
                  <a:ext cx="599100" cy="0"/>
                </a:xfrm>
                <a:prstGeom prst="straightConnector1">
                  <a:avLst/>
                </a:prstGeom>
                <a:noFill/>
                <a:ln w="381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cxnSp>
              <p:nvCxnSpPr>
                <p:cNvPr id="1114" name="Google Shape;1114;p36"/>
                <p:cNvCxnSpPr>
                  <a:stCxn id="1112" idx="2"/>
                </p:cNvCxnSpPr>
                <p:nvPr/>
              </p:nvCxnSpPr>
              <p:spPr>
                <a:xfrm flipH="1">
                  <a:off x="4901743" y="1768218"/>
                  <a:ext cx="300" cy="1362900"/>
                </a:xfrm>
                <a:prstGeom prst="straightConnector1">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grpSp>
              <p:nvGrpSpPr>
                <p:cNvPr id="1115" name="Google Shape;1115;p36"/>
                <p:cNvGrpSpPr/>
                <p:nvPr/>
              </p:nvGrpSpPr>
              <p:grpSpPr>
                <a:xfrm>
                  <a:off x="4464703" y="3083645"/>
                  <a:ext cx="3778603" cy="1586191"/>
                  <a:chOff x="4464703" y="3083646"/>
                  <a:chExt cx="3778603" cy="1586191"/>
                </a:xfrm>
              </p:grpSpPr>
              <p:grpSp>
                <p:nvGrpSpPr>
                  <p:cNvPr id="1116" name="Google Shape;1116;p36"/>
                  <p:cNvGrpSpPr/>
                  <p:nvPr/>
                </p:nvGrpSpPr>
                <p:grpSpPr>
                  <a:xfrm>
                    <a:off x="4464703" y="3131173"/>
                    <a:ext cx="3778603" cy="1426427"/>
                    <a:chOff x="4464703" y="3131173"/>
                    <a:chExt cx="3778603" cy="1426427"/>
                  </a:xfrm>
                </p:grpSpPr>
                <p:sp>
                  <p:nvSpPr>
                    <p:cNvPr id="1117" name="Google Shape;1117;p36"/>
                    <p:cNvSpPr/>
                    <p:nvPr/>
                  </p:nvSpPr>
                  <p:spPr>
                    <a:xfrm>
                      <a:off x="4464703" y="3131173"/>
                      <a:ext cx="3778603" cy="1426427"/>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121900" tIns="60933" rIns="121900" bIns="60933" anchor="ctr" anchorCtr="0">
                      <a:noAutofit/>
                    </a:bodyPr>
                    <a:lstStyle/>
                    <a:p>
                      <a:pPr algn="ctr"/>
                      <a:endParaRPr sz="1200">
                        <a:solidFill>
                          <a:schemeClr val="tx1"/>
                        </a:solidFill>
                      </a:endParaRPr>
                    </a:p>
                  </p:txBody>
                </p:sp>
                <p:grpSp>
                  <p:nvGrpSpPr>
                    <p:cNvPr id="1118" name="Google Shape;1118;p36"/>
                    <p:cNvGrpSpPr/>
                    <p:nvPr/>
                  </p:nvGrpSpPr>
                  <p:grpSpPr>
                    <a:xfrm>
                      <a:off x="4596418" y="3234289"/>
                      <a:ext cx="2220325" cy="683177"/>
                      <a:chOff x="976" y="43971"/>
                      <a:chExt cx="2220325" cy="683177"/>
                    </a:xfrm>
                  </p:grpSpPr>
                  <p:sp>
                    <p:nvSpPr>
                      <p:cNvPr id="1119" name="Google Shape;1119;p36"/>
                      <p:cNvSpPr/>
                      <p:nvPr/>
                    </p:nvSpPr>
                    <p:spPr>
                      <a:xfrm>
                        <a:off x="976" y="43971"/>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20" name="Google Shape;1120;p36"/>
                      <p:cNvSpPr txBox="1"/>
                      <p:nvPr/>
                    </p:nvSpPr>
                    <p:spPr>
                      <a:xfrm>
                        <a:off x="8480" y="51475"/>
                        <a:ext cx="411977" cy="24118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Ép trung gian</a:t>
                        </a:r>
                        <a:endParaRPr sz="2489">
                          <a:solidFill>
                            <a:schemeClr val="tx1"/>
                          </a:solidFill>
                        </a:endParaRPr>
                      </a:p>
                    </p:txBody>
                  </p:sp>
                  <p:sp>
                    <p:nvSpPr>
                      <p:cNvPr id="1121" name="Google Shape;1121;p36"/>
                      <p:cNvSpPr/>
                      <p:nvPr/>
                    </p:nvSpPr>
                    <p:spPr>
                      <a:xfrm>
                        <a:off x="465537" y="119120"/>
                        <a:ext cx="90520" cy="10589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122" name="Google Shape;1122;p36"/>
                      <p:cNvSpPr txBox="1"/>
                      <p:nvPr/>
                    </p:nvSpPr>
                    <p:spPr>
                      <a:xfrm>
                        <a:off x="465537" y="140298"/>
                        <a:ext cx="63364" cy="63536"/>
                      </a:xfrm>
                      <a:prstGeom prst="rect">
                        <a:avLst/>
                      </a:prstGeom>
                      <a:noFill/>
                      <a:ln>
                        <a:noFill/>
                      </a:ln>
                    </p:spPr>
                    <p:txBody>
                      <a:bodyPr spcFirstLastPara="1" wrap="square" lIns="0" tIns="0" rIns="0" bIns="0" anchor="ctr" anchorCtr="0">
                        <a:noAutofit/>
                      </a:bodyPr>
                      <a:lstStyle/>
                      <a:p>
                        <a:pPr algn="ctr">
                          <a:lnSpc>
                            <a:spcPct val="90000"/>
                          </a:lnSpc>
                          <a:buSzPts val="400"/>
                        </a:pPr>
                        <a:endParaRPr sz="533">
                          <a:solidFill>
                            <a:schemeClr val="tx1"/>
                          </a:solidFill>
                        </a:endParaRPr>
                      </a:p>
                    </p:txBody>
                  </p:sp>
                  <p:sp>
                    <p:nvSpPr>
                      <p:cNvPr id="1123" name="Google Shape;1123;p36"/>
                      <p:cNvSpPr/>
                      <p:nvPr/>
                    </p:nvSpPr>
                    <p:spPr>
                      <a:xfrm>
                        <a:off x="598756" y="43971"/>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24" name="Google Shape;1124;p36"/>
                      <p:cNvSpPr txBox="1"/>
                      <p:nvPr/>
                    </p:nvSpPr>
                    <p:spPr>
                      <a:xfrm>
                        <a:off x="606260" y="51475"/>
                        <a:ext cx="411977" cy="24118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Cắt chỉ</a:t>
                        </a:r>
                        <a:endParaRPr sz="2489">
                          <a:solidFill>
                            <a:schemeClr val="tx1"/>
                          </a:solidFill>
                        </a:endParaRPr>
                      </a:p>
                    </p:txBody>
                  </p:sp>
                  <p:sp>
                    <p:nvSpPr>
                      <p:cNvPr id="1125" name="Google Shape;1125;p36"/>
                      <p:cNvSpPr/>
                      <p:nvPr/>
                    </p:nvSpPr>
                    <p:spPr>
                      <a:xfrm>
                        <a:off x="1063317" y="119120"/>
                        <a:ext cx="90520" cy="10589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126" name="Google Shape;1126;p36"/>
                      <p:cNvSpPr txBox="1"/>
                      <p:nvPr/>
                    </p:nvSpPr>
                    <p:spPr>
                      <a:xfrm>
                        <a:off x="1063317" y="140298"/>
                        <a:ext cx="63364" cy="63536"/>
                      </a:xfrm>
                      <a:prstGeom prst="rect">
                        <a:avLst/>
                      </a:prstGeom>
                      <a:noFill/>
                      <a:ln>
                        <a:noFill/>
                      </a:ln>
                    </p:spPr>
                    <p:txBody>
                      <a:bodyPr spcFirstLastPara="1" wrap="square" lIns="0" tIns="0" rIns="0" bIns="0" anchor="ctr" anchorCtr="0">
                        <a:noAutofit/>
                      </a:bodyPr>
                      <a:lstStyle/>
                      <a:p>
                        <a:pPr algn="ctr">
                          <a:lnSpc>
                            <a:spcPct val="90000"/>
                          </a:lnSpc>
                          <a:buSzPts val="400"/>
                        </a:pPr>
                        <a:endParaRPr sz="533">
                          <a:solidFill>
                            <a:schemeClr val="tx1"/>
                          </a:solidFill>
                        </a:endParaRPr>
                      </a:p>
                    </p:txBody>
                  </p:sp>
                  <p:sp>
                    <p:nvSpPr>
                      <p:cNvPr id="1127" name="Google Shape;1127;p36"/>
                      <p:cNvSpPr/>
                      <p:nvPr/>
                    </p:nvSpPr>
                    <p:spPr>
                      <a:xfrm>
                        <a:off x="1196536" y="43971"/>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28" name="Google Shape;1128;p36"/>
                      <p:cNvSpPr txBox="1"/>
                      <p:nvPr/>
                    </p:nvSpPr>
                    <p:spPr>
                      <a:xfrm>
                        <a:off x="1204040" y="51475"/>
                        <a:ext cx="411977" cy="24118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Kiểm tra chất lượng</a:t>
                        </a:r>
                        <a:endParaRPr sz="2489">
                          <a:solidFill>
                            <a:schemeClr val="tx1"/>
                          </a:solidFill>
                        </a:endParaRPr>
                      </a:p>
                    </p:txBody>
                  </p:sp>
                  <p:sp>
                    <p:nvSpPr>
                      <p:cNvPr id="1129" name="Google Shape;1129;p36"/>
                      <p:cNvSpPr/>
                      <p:nvPr/>
                    </p:nvSpPr>
                    <p:spPr>
                      <a:xfrm>
                        <a:off x="1661097" y="119120"/>
                        <a:ext cx="90520" cy="10589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130" name="Google Shape;1130;p36"/>
                      <p:cNvSpPr txBox="1"/>
                      <p:nvPr/>
                    </p:nvSpPr>
                    <p:spPr>
                      <a:xfrm>
                        <a:off x="1661097" y="140298"/>
                        <a:ext cx="63364" cy="63536"/>
                      </a:xfrm>
                      <a:prstGeom prst="rect">
                        <a:avLst/>
                      </a:prstGeom>
                      <a:noFill/>
                      <a:ln>
                        <a:noFill/>
                      </a:ln>
                    </p:spPr>
                    <p:txBody>
                      <a:bodyPr spcFirstLastPara="1" wrap="square" lIns="0" tIns="0" rIns="0" bIns="0" anchor="ctr" anchorCtr="0">
                        <a:noAutofit/>
                      </a:bodyPr>
                      <a:lstStyle/>
                      <a:p>
                        <a:pPr algn="ctr">
                          <a:lnSpc>
                            <a:spcPct val="90000"/>
                          </a:lnSpc>
                          <a:buSzPts val="400"/>
                        </a:pPr>
                        <a:endParaRPr sz="533">
                          <a:solidFill>
                            <a:schemeClr val="tx1"/>
                          </a:solidFill>
                        </a:endParaRPr>
                      </a:p>
                    </p:txBody>
                  </p:sp>
                  <p:sp>
                    <p:nvSpPr>
                      <p:cNvPr id="1131" name="Google Shape;1131;p36"/>
                      <p:cNvSpPr/>
                      <p:nvPr/>
                    </p:nvSpPr>
                    <p:spPr>
                      <a:xfrm>
                        <a:off x="1794316" y="43971"/>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32" name="Google Shape;1132;p36"/>
                      <p:cNvSpPr txBox="1"/>
                      <p:nvPr/>
                    </p:nvSpPr>
                    <p:spPr>
                      <a:xfrm>
                        <a:off x="1801820" y="51475"/>
                        <a:ext cx="411977" cy="24118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Tẩy vết bẩn</a:t>
                        </a:r>
                        <a:endParaRPr sz="2489">
                          <a:solidFill>
                            <a:schemeClr val="tx1"/>
                          </a:solidFill>
                        </a:endParaRPr>
                      </a:p>
                    </p:txBody>
                  </p:sp>
                  <p:sp>
                    <p:nvSpPr>
                      <p:cNvPr id="1133" name="Google Shape;1133;p36"/>
                      <p:cNvSpPr/>
                      <p:nvPr/>
                    </p:nvSpPr>
                    <p:spPr>
                      <a:xfrm rot="5400000">
                        <a:off x="1962549" y="330051"/>
                        <a:ext cx="90520" cy="10589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134" name="Google Shape;1134;p36"/>
                      <p:cNvSpPr txBox="1"/>
                      <p:nvPr/>
                    </p:nvSpPr>
                    <p:spPr>
                      <a:xfrm>
                        <a:off x="1976041" y="337737"/>
                        <a:ext cx="63536" cy="63364"/>
                      </a:xfrm>
                      <a:prstGeom prst="rect">
                        <a:avLst/>
                      </a:prstGeom>
                      <a:noFill/>
                      <a:ln>
                        <a:noFill/>
                      </a:ln>
                    </p:spPr>
                    <p:txBody>
                      <a:bodyPr spcFirstLastPara="1" wrap="square" lIns="0" tIns="0" rIns="0" bIns="0" anchor="ctr" anchorCtr="0">
                        <a:noAutofit/>
                      </a:bodyPr>
                      <a:lstStyle/>
                      <a:p>
                        <a:pPr algn="ctr">
                          <a:lnSpc>
                            <a:spcPct val="90000"/>
                          </a:lnSpc>
                          <a:buSzPts val="400"/>
                        </a:pPr>
                        <a:endParaRPr sz="533">
                          <a:solidFill>
                            <a:schemeClr val="tx1"/>
                          </a:solidFill>
                        </a:endParaRPr>
                      </a:p>
                    </p:txBody>
                  </p:sp>
                  <p:sp>
                    <p:nvSpPr>
                      <p:cNvPr id="1135" name="Google Shape;1135;p36"/>
                      <p:cNvSpPr/>
                      <p:nvPr/>
                    </p:nvSpPr>
                    <p:spPr>
                      <a:xfrm>
                        <a:off x="1794316" y="470957"/>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36" name="Google Shape;1136;p36"/>
                      <p:cNvSpPr txBox="1"/>
                      <p:nvPr/>
                    </p:nvSpPr>
                    <p:spPr>
                      <a:xfrm>
                        <a:off x="1801820" y="478461"/>
                        <a:ext cx="411977" cy="24118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Ép sản phẩm</a:t>
                        </a:r>
                        <a:endParaRPr sz="2489">
                          <a:solidFill>
                            <a:schemeClr val="tx1"/>
                          </a:solidFill>
                        </a:endParaRPr>
                      </a:p>
                    </p:txBody>
                  </p:sp>
                  <p:sp>
                    <p:nvSpPr>
                      <p:cNvPr id="1137" name="Google Shape;1137;p36"/>
                      <p:cNvSpPr/>
                      <p:nvPr/>
                    </p:nvSpPr>
                    <p:spPr>
                      <a:xfrm rot="10800000">
                        <a:off x="1666220" y="546106"/>
                        <a:ext cx="90520" cy="10589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138" name="Google Shape;1138;p36"/>
                      <p:cNvSpPr txBox="1"/>
                      <p:nvPr/>
                    </p:nvSpPr>
                    <p:spPr>
                      <a:xfrm>
                        <a:off x="1693376" y="567284"/>
                        <a:ext cx="63364" cy="63536"/>
                      </a:xfrm>
                      <a:prstGeom prst="rect">
                        <a:avLst/>
                      </a:prstGeom>
                      <a:noFill/>
                      <a:ln>
                        <a:noFill/>
                      </a:ln>
                    </p:spPr>
                    <p:txBody>
                      <a:bodyPr spcFirstLastPara="1" wrap="square" lIns="0" tIns="0" rIns="0" bIns="0" anchor="ctr" anchorCtr="0">
                        <a:noAutofit/>
                      </a:bodyPr>
                      <a:lstStyle/>
                      <a:p>
                        <a:pPr algn="ctr">
                          <a:lnSpc>
                            <a:spcPct val="90000"/>
                          </a:lnSpc>
                          <a:buSzPts val="400"/>
                        </a:pPr>
                        <a:endParaRPr sz="533">
                          <a:solidFill>
                            <a:schemeClr val="tx1"/>
                          </a:solidFill>
                        </a:endParaRPr>
                      </a:p>
                    </p:txBody>
                  </p:sp>
                  <p:sp>
                    <p:nvSpPr>
                      <p:cNvPr id="1139" name="Google Shape;1139;p36"/>
                      <p:cNvSpPr/>
                      <p:nvPr/>
                    </p:nvSpPr>
                    <p:spPr>
                      <a:xfrm>
                        <a:off x="1196536" y="470957"/>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40" name="Google Shape;1140;p36"/>
                      <p:cNvSpPr txBox="1"/>
                      <p:nvPr/>
                    </p:nvSpPr>
                    <p:spPr>
                      <a:xfrm>
                        <a:off x="1204040" y="478461"/>
                        <a:ext cx="411977" cy="24118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Gấp sản phẩm</a:t>
                        </a:r>
                        <a:endParaRPr sz="2489">
                          <a:solidFill>
                            <a:schemeClr val="tx1"/>
                          </a:solidFill>
                        </a:endParaRPr>
                      </a:p>
                    </p:txBody>
                  </p:sp>
                  <p:sp>
                    <p:nvSpPr>
                      <p:cNvPr id="1141" name="Google Shape;1141;p36"/>
                      <p:cNvSpPr/>
                      <p:nvPr/>
                    </p:nvSpPr>
                    <p:spPr>
                      <a:xfrm rot="10800000">
                        <a:off x="1068440" y="546106"/>
                        <a:ext cx="90520" cy="10589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142" name="Google Shape;1142;p36"/>
                      <p:cNvSpPr txBox="1"/>
                      <p:nvPr/>
                    </p:nvSpPr>
                    <p:spPr>
                      <a:xfrm>
                        <a:off x="1095596" y="567284"/>
                        <a:ext cx="63364" cy="63536"/>
                      </a:xfrm>
                      <a:prstGeom prst="rect">
                        <a:avLst/>
                      </a:prstGeom>
                      <a:noFill/>
                      <a:ln>
                        <a:noFill/>
                      </a:ln>
                    </p:spPr>
                    <p:txBody>
                      <a:bodyPr spcFirstLastPara="1" wrap="square" lIns="0" tIns="0" rIns="0" bIns="0" anchor="ctr" anchorCtr="0">
                        <a:noAutofit/>
                      </a:bodyPr>
                      <a:lstStyle/>
                      <a:p>
                        <a:pPr algn="ctr">
                          <a:lnSpc>
                            <a:spcPct val="90000"/>
                          </a:lnSpc>
                          <a:buSzPts val="400"/>
                        </a:pPr>
                        <a:endParaRPr sz="533">
                          <a:solidFill>
                            <a:schemeClr val="tx1"/>
                          </a:solidFill>
                        </a:endParaRPr>
                      </a:p>
                    </p:txBody>
                  </p:sp>
                  <p:sp>
                    <p:nvSpPr>
                      <p:cNvPr id="1143" name="Google Shape;1143;p36"/>
                      <p:cNvSpPr/>
                      <p:nvPr/>
                    </p:nvSpPr>
                    <p:spPr>
                      <a:xfrm>
                        <a:off x="598756" y="470957"/>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44" name="Google Shape;1144;p36"/>
                      <p:cNvSpPr txBox="1"/>
                      <p:nvPr/>
                    </p:nvSpPr>
                    <p:spPr>
                      <a:xfrm>
                        <a:off x="606260" y="478461"/>
                        <a:ext cx="411977" cy="24118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Dán nhãn</a:t>
                        </a:r>
                        <a:endParaRPr sz="2489">
                          <a:solidFill>
                            <a:schemeClr val="tx1"/>
                          </a:solidFill>
                        </a:endParaRPr>
                      </a:p>
                    </p:txBody>
                  </p:sp>
                  <p:sp>
                    <p:nvSpPr>
                      <p:cNvPr id="1145" name="Google Shape;1145;p36"/>
                      <p:cNvSpPr/>
                      <p:nvPr/>
                    </p:nvSpPr>
                    <p:spPr>
                      <a:xfrm rot="10800000">
                        <a:off x="470660" y="546106"/>
                        <a:ext cx="90520" cy="10589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146" name="Google Shape;1146;p36"/>
                      <p:cNvSpPr txBox="1"/>
                      <p:nvPr/>
                    </p:nvSpPr>
                    <p:spPr>
                      <a:xfrm>
                        <a:off x="497816" y="567284"/>
                        <a:ext cx="63364" cy="63536"/>
                      </a:xfrm>
                      <a:prstGeom prst="rect">
                        <a:avLst/>
                      </a:prstGeom>
                      <a:noFill/>
                      <a:ln>
                        <a:noFill/>
                      </a:ln>
                    </p:spPr>
                    <p:txBody>
                      <a:bodyPr spcFirstLastPara="1" wrap="square" lIns="0" tIns="0" rIns="0" bIns="0" anchor="ctr" anchorCtr="0">
                        <a:noAutofit/>
                      </a:bodyPr>
                      <a:lstStyle/>
                      <a:p>
                        <a:pPr algn="ctr">
                          <a:lnSpc>
                            <a:spcPct val="90000"/>
                          </a:lnSpc>
                          <a:buSzPts val="400"/>
                        </a:pPr>
                        <a:endParaRPr sz="533">
                          <a:solidFill>
                            <a:schemeClr val="tx1"/>
                          </a:solidFill>
                        </a:endParaRPr>
                      </a:p>
                    </p:txBody>
                  </p:sp>
                  <p:sp>
                    <p:nvSpPr>
                      <p:cNvPr id="1147" name="Google Shape;1147;p36"/>
                      <p:cNvSpPr/>
                      <p:nvPr/>
                    </p:nvSpPr>
                    <p:spPr>
                      <a:xfrm>
                        <a:off x="976" y="470957"/>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48" name="Google Shape;1148;p36"/>
                      <p:cNvSpPr txBox="1"/>
                      <p:nvPr/>
                    </p:nvSpPr>
                    <p:spPr>
                      <a:xfrm>
                        <a:off x="8480" y="478461"/>
                        <a:ext cx="411977" cy="24118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Đóng gói</a:t>
                        </a:r>
                        <a:endParaRPr sz="2489">
                          <a:solidFill>
                            <a:schemeClr val="tx1"/>
                          </a:solidFill>
                        </a:endParaRPr>
                      </a:p>
                    </p:txBody>
                  </p:sp>
                </p:grpSp>
              </p:grpSp>
              <p:sp>
                <p:nvSpPr>
                  <p:cNvPr id="1149" name="Google Shape;1149;p36"/>
                  <p:cNvSpPr txBox="1"/>
                  <p:nvPr/>
                </p:nvSpPr>
                <p:spPr>
                  <a:xfrm rot="16200000">
                    <a:off x="7310917" y="3771322"/>
                    <a:ext cx="1586191" cy="210839"/>
                  </a:xfrm>
                  <a:prstGeom prst="rect">
                    <a:avLst/>
                  </a:prstGeom>
                  <a:noFill/>
                  <a:ln>
                    <a:noFill/>
                  </a:ln>
                </p:spPr>
                <p:txBody>
                  <a:bodyPr spcFirstLastPara="1" wrap="square" lIns="121900" tIns="60933" rIns="121900" bIns="60933" anchor="t" anchorCtr="0">
                    <a:spAutoFit/>
                  </a:bodyPr>
                  <a:lstStyle/>
                  <a:p>
                    <a:pPr algn="ctr"/>
                    <a:r>
                      <a:rPr lang="en-US" sz="400" b="1">
                        <a:solidFill>
                          <a:schemeClr val="tx1"/>
                        </a:solidFill>
                      </a:rPr>
                      <a:t>Hoàn thiện và đóng gói</a:t>
                    </a:r>
                    <a:endParaRPr sz="2489">
                      <a:solidFill>
                        <a:schemeClr val="tx1"/>
                      </a:solidFill>
                    </a:endParaRPr>
                  </a:p>
                </p:txBody>
              </p:sp>
            </p:grpSp>
            <p:grpSp>
              <p:nvGrpSpPr>
                <p:cNvPr id="1150" name="Google Shape;1150;p36"/>
                <p:cNvGrpSpPr/>
                <p:nvPr/>
              </p:nvGrpSpPr>
              <p:grpSpPr>
                <a:xfrm>
                  <a:off x="5628012" y="2191887"/>
                  <a:ext cx="1652686" cy="828128"/>
                  <a:chOff x="5628012" y="2253733"/>
                  <a:chExt cx="1652686" cy="828128"/>
                </a:xfrm>
              </p:grpSpPr>
              <p:grpSp>
                <p:nvGrpSpPr>
                  <p:cNvPr id="1151" name="Google Shape;1151;p36"/>
                  <p:cNvGrpSpPr/>
                  <p:nvPr/>
                </p:nvGrpSpPr>
                <p:grpSpPr>
                  <a:xfrm>
                    <a:off x="5628012" y="2253733"/>
                    <a:ext cx="1652686" cy="828128"/>
                    <a:chOff x="5176899" y="2582338"/>
                    <a:chExt cx="1135409" cy="1164642"/>
                  </a:xfrm>
                </p:grpSpPr>
                <p:sp>
                  <p:nvSpPr>
                    <p:cNvPr id="1152" name="Google Shape;1152;p36"/>
                    <p:cNvSpPr/>
                    <p:nvPr/>
                  </p:nvSpPr>
                  <p:spPr>
                    <a:xfrm>
                      <a:off x="5176899" y="2582338"/>
                      <a:ext cx="1135409" cy="1164642"/>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121900" tIns="60933" rIns="121900" bIns="60933" anchor="ctr" anchorCtr="0">
                      <a:noAutofit/>
                    </a:bodyPr>
                    <a:lstStyle/>
                    <a:p>
                      <a:pPr algn="ctr"/>
                      <a:endParaRPr sz="1200">
                        <a:solidFill>
                          <a:schemeClr val="tx1"/>
                        </a:solidFill>
                      </a:endParaRPr>
                    </a:p>
                  </p:txBody>
                </p:sp>
                <p:sp>
                  <p:nvSpPr>
                    <p:cNvPr id="1153" name="Google Shape;1153;p36"/>
                    <p:cNvSpPr/>
                    <p:nvPr/>
                  </p:nvSpPr>
                  <p:spPr>
                    <a:xfrm>
                      <a:off x="5300429" y="2920541"/>
                      <a:ext cx="864000" cy="625971"/>
                    </a:xfrm>
                    <a:prstGeom prst="roundRect">
                      <a:avLst>
                        <a:gd name="adj" fmla="val 16667"/>
                      </a:avLst>
                    </a:prstGeom>
                    <a:solidFill>
                      <a:schemeClr val="lt1"/>
                    </a:solidFill>
                    <a:ln w="25400" cap="flat" cmpd="sng">
                      <a:solidFill>
                        <a:schemeClr val="accent1"/>
                      </a:solidFill>
                      <a:prstDash val="solid"/>
                      <a:round/>
                      <a:headEnd type="none" w="sm" len="sm"/>
                      <a:tailEnd type="none" w="sm" len="sm"/>
                    </a:ln>
                  </p:spPr>
                  <p:txBody>
                    <a:bodyPr spcFirstLastPara="1" wrap="square" lIns="121900" tIns="60933" rIns="121900" bIns="60933" anchor="ctr" anchorCtr="0">
                      <a:noAutofit/>
                    </a:bodyPr>
                    <a:lstStyle/>
                    <a:p>
                      <a:pPr algn="ctr"/>
                      <a:r>
                        <a:rPr lang="en-US" sz="800">
                          <a:solidFill>
                            <a:schemeClr val="tx1"/>
                          </a:solidFill>
                        </a:rPr>
                        <a:t>Giặt, nhuộm, sấy, …</a:t>
                      </a:r>
                      <a:endParaRPr sz="2489">
                        <a:solidFill>
                          <a:schemeClr val="tx1"/>
                        </a:solidFill>
                      </a:endParaRPr>
                    </a:p>
                  </p:txBody>
                </p:sp>
              </p:grpSp>
              <p:sp>
                <p:nvSpPr>
                  <p:cNvPr id="1154" name="Google Shape;1154;p36"/>
                  <p:cNvSpPr txBox="1"/>
                  <p:nvPr/>
                </p:nvSpPr>
                <p:spPr>
                  <a:xfrm>
                    <a:off x="5628012" y="2255525"/>
                    <a:ext cx="559630" cy="297045"/>
                  </a:xfrm>
                  <a:prstGeom prst="rect">
                    <a:avLst/>
                  </a:prstGeom>
                  <a:noFill/>
                  <a:ln>
                    <a:noFill/>
                  </a:ln>
                </p:spPr>
                <p:txBody>
                  <a:bodyPr spcFirstLastPara="1" wrap="square" lIns="121900" tIns="60933" rIns="121900" bIns="60933" anchor="t" anchorCtr="0">
                    <a:spAutoFit/>
                  </a:bodyPr>
                  <a:lstStyle/>
                  <a:p>
                    <a:r>
                      <a:rPr lang="en-US" sz="667" b="1">
                        <a:solidFill>
                          <a:schemeClr val="tx1"/>
                        </a:solidFill>
                      </a:rPr>
                      <a:t>Xử lý</a:t>
                    </a:r>
                    <a:endParaRPr sz="2489">
                      <a:solidFill>
                        <a:schemeClr val="tx1"/>
                      </a:solidFill>
                    </a:endParaRPr>
                  </a:p>
                </p:txBody>
              </p:sp>
            </p:grpSp>
            <p:grpSp>
              <p:nvGrpSpPr>
                <p:cNvPr id="1155" name="Google Shape;1155;p36"/>
                <p:cNvGrpSpPr/>
                <p:nvPr/>
              </p:nvGrpSpPr>
              <p:grpSpPr>
                <a:xfrm>
                  <a:off x="2030011" y="3459709"/>
                  <a:ext cx="1164025" cy="1108800"/>
                  <a:chOff x="1599600" y="3448800"/>
                  <a:chExt cx="1132800" cy="1108800"/>
                </a:xfrm>
              </p:grpSpPr>
              <p:grpSp>
                <p:nvGrpSpPr>
                  <p:cNvPr id="1156" name="Google Shape;1156;p36"/>
                  <p:cNvGrpSpPr/>
                  <p:nvPr/>
                </p:nvGrpSpPr>
                <p:grpSpPr>
                  <a:xfrm>
                    <a:off x="1599600" y="3448800"/>
                    <a:ext cx="1132800" cy="1108800"/>
                    <a:chOff x="1653600" y="3448800"/>
                    <a:chExt cx="1039200" cy="1108800"/>
                  </a:xfrm>
                </p:grpSpPr>
                <p:sp>
                  <p:nvSpPr>
                    <p:cNvPr id="1111" name="Google Shape;1111;p36"/>
                    <p:cNvSpPr/>
                    <p:nvPr/>
                  </p:nvSpPr>
                  <p:spPr>
                    <a:xfrm>
                      <a:off x="1653600" y="3448800"/>
                      <a:ext cx="1039200" cy="1108800"/>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121900" tIns="60933" rIns="121900" bIns="60933" anchor="ctr" anchorCtr="0">
                      <a:noAutofit/>
                    </a:bodyPr>
                    <a:lstStyle/>
                    <a:p>
                      <a:pPr algn="ctr"/>
                      <a:endParaRPr sz="1200">
                        <a:solidFill>
                          <a:schemeClr val="tx1"/>
                        </a:solidFill>
                      </a:endParaRPr>
                    </a:p>
                  </p:txBody>
                </p:sp>
                <p:grpSp>
                  <p:nvGrpSpPr>
                    <p:cNvPr id="1157" name="Google Shape;1157;p36"/>
                    <p:cNvGrpSpPr/>
                    <p:nvPr/>
                  </p:nvGrpSpPr>
                  <p:grpSpPr>
                    <a:xfrm>
                      <a:off x="1943807" y="3606748"/>
                      <a:ext cx="413260" cy="475371"/>
                      <a:chOff x="175577" y="46"/>
                      <a:chExt cx="413260" cy="475371"/>
                    </a:xfrm>
                  </p:grpSpPr>
                  <p:sp>
                    <p:nvSpPr>
                      <p:cNvPr id="1158" name="Google Shape;1158;p36"/>
                      <p:cNvSpPr/>
                      <p:nvPr/>
                    </p:nvSpPr>
                    <p:spPr>
                      <a:xfrm>
                        <a:off x="175577" y="46"/>
                        <a:ext cx="413260" cy="178264"/>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59" name="Google Shape;1159;p36"/>
                      <p:cNvSpPr txBox="1"/>
                      <p:nvPr/>
                    </p:nvSpPr>
                    <p:spPr>
                      <a:xfrm>
                        <a:off x="180798" y="5267"/>
                        <a:ext cx="402818" cy="167822"/>
                      </a:xfrm>
                      <a:prstGeom prst="rect">
                        <a:avLst/>
                      </a:prstGeom>
                      <a:noFill/>
                      <a:ln>
                        <a:noFill/>
                      </a:ln>
                    </p:spPr>
                    <p:txBody>
                      <a:bodyPr spcFirstLastPara="1" wrap="square" lIns="40633" tIns="40633" rIns="40633" bIns="40633" anchor="ctr" anchorCtr="0">
                        <a:noAutofit/>
                      </a:bodyPr>
                      <a:lstStyle/>
                      <a:p>
                        <a:pPr algn="ctr">
                          <a:lnSpc>
                            <a:spcPct val="90000"/>
                          </a:lnSpc>
                          <a:buSzPts val="800"/>
                        </a:pPr>
                        <a:r>
                          <a:rPr lang="en-US" sz="1067">
                            <a:solidFill>
                              <a:schemeClr val="tx1"/>
                            </a:solidFill>
                          </a:rPr>
                          <a:t>Trải vải</a:t>
                        </a:r>
                        <a:endParaRPr sz="2489">
                          <a:solidFill>
                            <a:schemeClr val="tx1"/>
                          </a:solidFill>
                        </a:endParaRPr>
                      </a:p>
                    </p:txBody>
                  </p:sp>
                  <p:sp>
                    <p:nvSpPr>
                      <p:cNvPr id="1160" name="Google Shape;1160;p36"/>
                      <p:cNvSpPr/>
                      <p:nvPr/>
                    </p:nvSpPr>
                    <p:spPr>
                      <a:xfrm rot="5400000">
                        <a:off x="338402" y="199108"/>
                        <a:ext cx="87611" cy="73682"/>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161" name="Google Shape;1161;p36"/>
                      <p:cNvSpPr txBox="1"/>
                      <p:nvPr/>
                    </p:nvSpPr>
                    <p:spPr>
                      <a:xfrm>
                        <a:off x="360103" y="192144"/>
                        <a:ext cx="44210" cy="65506"/>
                      </a:xfrm>
                      <a:prstGeom prst="rect">
                        <a:avLst/>
                      </a:prstGeom>
                      <a:noFill/>
                      <a:ln>
                        <a:noFill/>
                      </a:ln>
                    </p:spPr>
                    <p:txBody>
                      <a:bodyPr spcFirstLastPara="1" wrap="square" lIns="0" tIns="0" rIns="0" bIns="0" anchor="ctr" anchorCtr="0">
                        <a:noAutofit/>
                      </a:bodyPr>
                      <a:lstStyle/>
                      <a:p>
                        <a:pPr algn="ctr">
                          <a:lnSpc>
                            <a:spcPct val="90000"/>
                          </a:lnSpc>
                          <a:buSzPts val="500"/>
                        </a:pPr>
                        <a:endParaRPr sz="667">
                          <a:solidFill>
                            <a:schemeClr val="tx1"/>
                          </a:solidFill>
                        </a:endParaRPr>
                      </a:p>
                    </p:txBody>
                  </p:sp>
                  <p:sp>
                    <p:nvSpPr>
                      <p:cNvPr id="1162" name="Google Shape;1162;p36"/>
                      <p:cNvSpPr/>
                      <p:nvPr/>
                    </p:nvSpPr>
                    <p:spPr>
                      <a:xfrm>
                        <a:off x="175577" y="297153"/>
                        <a:ext cx="413260" cy="178264"/>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63" name="Google Shape;1163;p36"/>
                      <p:cNvSpPr txBox="1"/>
                      <p:nvPr/>
                    </p:nvSpPr>
                    <p:spPr>
                      <a:xfrm>
                        <a:off x="180798" y="302374"/>
                        <a:ext cx="402818" cy="167822"/>
                      </a:xfrm>
                      <a:prstGeom prst="rect">
                        <a:avLst/>
                      </a:prstGeom>
                      <a:noFill/>
                      <a:ln>
                        <a:noFill/>
                      </a:ln>
                    </p:spPr>
                    <p:txBody>
                      <a:bodyPr spcFirstLastPara="1" wrap="square" lIns="40633" tIns="40633" rIns="40633" bIns="40633" anchor="ctr" anchorCtr="0">
                        <a:noAutofit/>
                      </a:bodyPr>
                      <a:lstStyle/>
                      <a:p>
                        <a:pPr algn="ctr">
                          <a:lnSpc>
                            <a:spcPct val="90000"/>
                          </a:lnSpc>
                          <a:buSzPts val="800"/>
                        </a:pPr>
                        <a:r>
                          <a:rPr lang="en-US" sz="1067">
                            <a:solidFill>
                              <a:schemeClr val="tx1"/>
                            </a:solidFill>
                          </a:rPr>
                          <a:t>Cắt vải</a:t>
                        </a:r>
                        <a:endParaRPr sz="2489">
                          <a:solidFill>
                            <a:schemeClr val="tx1"/>
                          </a:solidFill>
                        </a:endParaRPr>
                      </a:p>
                    </p:txBody>
                  </p:sp>
                </p:grpSp>
              </p:grpSp>
              <p:sp>
                <p:nvSpPr>
                  <p:cNvPr id="1164" name="Google Shape;1164;p36"/>
                  <p:cNvSpPr txBox="1"/>
                  <p:nvPr/>
                </p:nvSpPr>
                <p:spPr>
                  <a:xfrm rot="16200000">
                    <a:off x="1346125" y="3877765"/>
                    <a:ext cx="840495" cy="250865"/>
                  </a:xfrm>
                  <a:prstGeom prst="rect">
                    <a:avLst/>
                  </a:prstGeom>
                  <a:noFill/>
                  <a:ln>
                    <a:noFill/>
                  </a:ln>
                </p:spPr>
                <p:txBody>
                  <a:bodyPr spcFirstLastPara="1" wrap="square" lIns="121900" tIns="60933" rIns="121900" bIns="60933" anchor="t" anchorCtr="0">
                    <a:spAutoFit/>
                  </a:bodyPr>
                  <a:lstStyle/>
                  <a:p>
                    <a:pPr algn="ctr"/>
                    <a:r>
                      <a:rPr lang="en-US" sz="667" b="1">
                        <a:solidFill>
                          <a:schemeClr val="tx1"/>
                        </a:solidFill>
                      </a:rPr>
                      <a:t>Cắt vải</a:t>
                    </a:r>
                    <a:endParaRPr sz="2489">
                      <a:solidFill>
                        <a:schemeClr val="tx1"/>
                      </a:solidFill>
                    </a:endParaRPr>
                  </a:p>
                </p:txBody>
              </p:sp>
            </p:grpSp>
            <p:grpSp>
              <p:nvGrpSpPr>
                <p:cNvPr id="1165" name="Google Shape;1165;p36"/>
                <p:cNvGrpSpPr/>
                <p:nvPr/>
              </p:nvGrpSpPr>
              <p:grpSpPr>
                <a:xfrm>
                  <a:off x="2001408" y="1603002"/>
                  <a:ext cx="1192627" cy="1610185"/>
                  <a:chOff x="1539772" y="1592093"/>
                  <a:chExt cx="1192627" cy="1610185"/>
                </a:xfrm>
              </p:grpSpPr>
              <p:grpSp>
                <p:nvGrpSpPr>
                  <p:cNvPr id="1166" name="Google Shape;1166;p36"/>
                  <p:cNvGrpSpPr/>
                  <p:nvPr/>
                </p:nvGrpSpPr>
                <p:grpSpPr>
                  <a:xfrm>
                    <a:off x="1539772" y="1592093"/>
                    <a:ext cx="1192627" cy="1610185"/>
                    <a:chOff x="1546973" y="1577693"/>
                    <a:chExt cx="1192627" cy="1610185"/>
                  </a:xfrm>
                </p:grpSpPr>
                <p:sp>
                  <p:nvSpPr>
                    <p:cNvPr id="1109" name="Google Shape;1109;p36"/>
                    <p:cNvSpPr/>
                    <p:nvPr/>
                  </p:nvSpPr>
                  <p:spPr>
                    <a:xfrm>
                      <a:off x="1546973" y="1577693"/>
                      <a:ext cx="1192627" cy="1610185"/>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121900" tIns="60933" rIns="121900" bIns="60933" anchor="ctr" anchorCtr="0">
                      <a:noAutofit/>
                    </a:bodyPr>
                    <a:lstStyle/>
                    <a:p>
                      <a:pPr algn="ctr"/>
                      <a:endParaRPr sz="1200">
                        <a:solidFill>
                          <a:schemeClr val="tx1"/>
                        </a:solidFill>
                      </a:endParaRPr>
                    </a:p>
                  </p:txBody>
                </p:sp>
                <p:grpSp>
                  <p:nvGrpSpPr>
                    <p:cNvPr id="1167" name="Google Shape;1167;p36"/>
                    <p:cNvGrpSpPr/>
                    <p:nvPr/>
                  </p:nvGrpSpPr>
                  <p:grpSpPr>
                    <a:xfrm>
                      <a:off x="1938171" y="1602321"/>
                      <a:ext cx="417511" cy="864703"/>
                      <a:chOff x="18478" y="322"/>
                      <a:chExt cx="417511" cy="864703"/>
                    </a:xfrm>
                  </p:grpSpPr>
                  <p:sp>
                    <p:nvSpPr>
                      <p:cNvPr id="1168" name="Google Shape;1168;p36"/>
                      <p:cNvSpPr/>
                      <p:nvPr/>
                    </p:nvSpPr>
                    <p:spPr>
                      <a:xfrm>
                        <a:off x="18478" y="322"/>
                        <a:ext cx="417511" cy="214265"/>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69" name="Google Shape;1169;p36"/>
                      <p:cNvSpPr txBox="1"/>
                      <p:nvPr/>
                    </p:nvSpPr>
                    <p:spPr>
                      <a:xfrm>
                        <a:off x="24754" y="6598"/>
                        <a:ext cx="404959" cy="20171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Thiết kế</a:t>
                        </a:r>
                        <a:endParaRPr sz="2489">
                          <a:solidFill>
                            <a:schemeClr val="tx1"/>
                          </a:solidFill>
                        </a:endParaRPr>
                      </a:p>
                    </p:txBody>
                  </p:sp>
                  <p:sp>
                    <p:nvSpPr>
                      <p:cNvPr id="1170" name="Google Shape;1170;p36"/>
                      <p:cNvSpPr/>
                      <p:nvPr/>
                    </p:nvSpPr>
                    <p:spPr>
                      <a:xfrm rot="5400000">
                        <a:off x="182977" y="234004"/>
                        <a:ext cx="88512" cy="68791"/>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171" name="Google Shape;1171;p36"/>
                      <p:cNvSpPr txBox="1"/>
                      <p:nvPr/>
                    </p:nvSpPr>
                    <p:spPr>
                      <a:xfrm>
                        <a:off x="206596" y="224144"/>
                        <a:ext cx="41275" cy="67875"/>
                      </a:xfrm>
                      <a:prstGeom prst="rect">
                        <a:avLst/>
                      </a:prstGeom>
                      <a:noFill/>
                      <a:ln>
                        <a:noFill/>
                      </a:ln>
                    </p:spPr>
                    <p:txBody>
                      <a:bodyPr spcFirstLastPara="1" wrap="square" lIns="0" tIns="0" rIns="0" bIns="0" anchor="ctr" anchorCtr="0">
                        <a:noAutofit/>
                      </a:bodyPr>
                      <a:lstStyle/>
                      <a:p>
                        <a:pPr algn="ctr">
                          <a:lnSpc>
                            <a:spcPct val="90000"/>
                          </a:lnSpc>
                          <a:buSzPts val="400"/>
                        </a:pPr>
                        <a:endParaRPr sz="533">
                          <a:solidFill>
                            <a:schemeClr val="tx1"/>
                          </a:solidFill>
                        </a:endParaRPr>
                      </a:p>
                    </p:txBody>
                  </p:sp>
                  <p:sp>
                    <p:nvSpPr>
                      <p:cNvPr id="1172" name="Google Shape;1172;p36"/>
                      <p:cNvSpPr/>
                      <p:nvPr/>
                    </p:nvSpPr>
                    <p:spPr>
                      <a:xfrm>
                        <a:off x="18478" y="325541"/>
                        <a:ext cx="417511" cy="214265"/>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73" name="Google Shape;1173;p36"/>
                      <p:cNvSpPr txBox="1"/>
                      <p:nvPr/>
                    </p:nvSpPr>
                    <p:spPr>
                      <a:xfrm>
                        <a:off x="24754" y="331817"/>
                        <a:ext cx="404959" cy="20171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dirty="0">
                            <a:solidFill>
                              <a:schemeClr val="tx1"/>
                            </a:solidFill>
                          </a:rPr>
                          <a:t>Xây dựng rập mẫu</a:t>
                        </a:r>
                        <a:endParaRPr sz="2489" dirty="0">
                          <a:solidFill>
                            <a:schemeClr val="tx1"/>
                          </a:solidFill>
                        </a:endParaRPr>
                      </a:p>
                    </p:txBody>
                  </p:sp>
                  <p:sp>
                    <p:nvSpPr>
                      <p:cNvPr id="1174" name="Google Shape;1174;p36"/>
                      <p:cNvSpPr/>
                      <p:nvPr/>
                    </p:nvSpPr>
                    <p:spPr>
                      <a:xfrm rot="5400000">
                        <a:off x="182977" y="559223"/>
                        <a:ext cx="88512" cy="68791"/>
                      </a:xfrm>
                      <a:prstGeom prst="rightArrow">
                        <a:avLst>
                          <a:gd name="adj1" fmla="val 60000"/>
                          <a:gd name="adj2" fmla="val 50000"/>
                        </a:avLst>
                      </a:prstGeom>
                      <a:solidFill>
                        <a:srgbClr val="C4D6B8"/>
                      </a:solidFill>
                      <a:ln>
                        <a:noFill/>
                      </a:ln>
                    </p:spPr>
                    <p:txBody>
                      <a:bodyPr spcFirstLastPara="1" wrap="square" lIns="121900" tIns="121900" rIns="121900" bIns="121900" anchor="ctr" anchorCtr="0">
                        <a:noAutofit/>
                      </a:bodyPr>
                      <a:lstStyle/>
                      <a:p>
                        <a:endParaRPr sz="2489">
                          <a:solidFill>
                            <a:schemeClr val="tx1"/>
                          </a:solidFill>
                        </a:endParaRPr>
                      </a:p>
                    </p:txBody>
                  </p:sp>
                  <p:sp>
                    <p:nvSpPr>
                      <p:cNvPr id="1175" name="Google Shape;1175;p36"/>
                      <p:cNvSpPr txBox="1"/>
                      <p:nvPr/>
                    </p:nvSpPr>
                    <p:spPr>
                      <a:xfrm>
                        <a:off x="206596" y="549363"/>
                        <a:ext cx="41275" cy="67875"/>
                      </a:xfrm>
                      <a:prstGeom prst="rect">
                        <a:avLst/>
                      </a:prstGeom>
                      <a:noFill/>
                      <a:ln>
                        <a:noFill/>
                      </a:ln>
                    </p:spPr>
                    <p:txBody>
                      <a:bodyPr spcFirstLastPara="1" wrap="square" lIns="0" tIns="0" rIns="0" bIns="0" anchor="ctr" anchorCtr="0">
                        <a:noAutofit/>
                      </a:bodyPr>
                      <a:lstStyle/>
                      <a:p>
                        <a:pPr algn="ctr">
                          <a:lnSpc>
                            <a:spcPct val="90000"/>
                          </a:lnSpc>
                          <a:buSzPts val="400"/>
                        </a:pPr>
                        <a:endParaRPr sz="533">
                          <a:solidFill>
                            <a:schemeClr val="tx1"/>
                          </a:solidFill>
                        </a:endParaRPr>
                      </a:p>
                    </p:txBody>
                  </p:sp>
                  <p:sp>
                    <p:nvSpPr>
                      <p:cNvPr id="1176" name="Google Shape;1176;p36"/>
                      <p:cNvSpPr/>
                      <p:nvPr/>
                    </p:nvSpPr>
                    <p:spPr>
                      <a:xfrm>
                        <a:off x="18478" y="650760"/>
                        <a:ext cx="417511" cy="214265"/>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121900" tIns="121900" rIns="121900" bIns="121900" anchor="ctr" anchorCtr="0">
                        <a:noAutofit/>
                      </a:bodyPr>
                      <a:lstStyle/>
                      <a:p>
                        <a:endParaRPr sz="2489">
                          <a:solidFill>
                            <a:schemeClr val="tx1"/>
                          </a:solidFill>
                        </a:endParaRPr>
                      </a:p>
                    </p:txBody>
                  </p:sp>
                  <p:sp>
                    <p:nvSpPr>
                      <p:cNvPr id="1177" name="Google Shape;1177;p36"/>
                      <p:cNvSpPr txBox="1"/>
                      <p:nvPr/>
                    </p:nvSpPr>
                    <p:spPr>
                      <a:xfrm>
                        <a:off x="24754" y="657036"/>
                        <a:ext cx="404959" cy="201713"/>
                      </a:xfrm>
                      <a:prstGeom prst="rect">
                        <a:avLst/>
                      </a:prstGeom>
                      <a:noFill/>
                      <a:ln>
                        <a:noFill/>
                      </a:ln>
                    </p:spPr>
                    <p:txBody>
                      <a:bodyPr spcFirstLastPara="1" wrap="square" lIns="25400" tIns="25400" rIns="25400" bIns="25400" anchor="ctr" anchorCtr="0">
                        <a:noAutofit/>
                      </a:bodyPr>
                      <a:lstStyle/>
                      <a:p>
                        <a:pPr algn="ctr">
                          <a:lnSpc>
                            <a:spcPct val="90000"/>
                          </a:lnSpc>
                          <a:buSzPts val="500"/>
                        </a:pPr>
                        <a:r>
                          <a:rPr lang="en-US" sz="667">
                            <a:solidFill>
                              <a:schemeClr val="tx1"/>
                            </a:solidFill>
                          </a:rPr>
                          <a:t>Chuẩn bị cắt vải</a:t>
                        </a:r>
                        <a:endParaRPr sz="2489">
                          <a:solidFill>
                            <a:schemeClr val="tx1"/>
                          </a:solidFill>
                        </a:endParaRPr>
                      </a:p>
                    </p:txBody>
                  </p:sp>
                </p:grpSp>
              </p:grpSp>
              <p:sp>
                <p:nvSpPr>
                  <p:cNvPr id="1178" name="Google Shape;1178;p36"/>
                  <p:cNvSpPr txBox="1"/>
                  <p:nvPr/>
                </p:nvSpPr>
                <p:spPr>
                  <a:xfrm rot="16200000">
                    <a:off x="1032951" y="2257528"/>
                    <a:ext cx="1422384" cy="327860"/>
                  </a:xfrm>
                  <a:prstGeom prst="rect">
                    <a:avLst/>
                  </a:prstGeom>
                  <a:noFill/>
                  <a:ln>
                    <a:noFill/>
                  </a:ln>
                </p:spPr>
                <p:txBody>
                  <a:bodyPr spcFirstLastPara="1" wrap="square" lIns="121900" tIns="60933" rIns="121900" bIns="60933" anchor="t" anchorCtr="0">
                    <a:spAutoFit/>
                  </a:bodyPr>
                  <a:lstStyle/>
                  <a:p>
                    <a:pPr algn="ctr"/>
                    <a:r>
                      <a:rPr lang="en-US" sz="533" b="1">
                        <a:solidFill>
                          <a:schemeClr val="tx1"/>
                        </a:solidFill>
                      </a:rPr>
                      <a:t>Thiết kế, xây dựng mẫu, chuẩn bị, cắt vải</a:t>
                    </a:r>
                    <a:endParaRPr sz="2489">
                      <a:solidFill>
                        <a:schemeClr val="tx1"/>
                      </a:solidFill>
                    </a:endParaRPr>
                  </a:p>
                </p:txBody>
              </p:sp>
            </p:grpSp>
            <p:sp>
              <p:nvSpPr>
                <p:cNvPr id="1179" name="Google Shape;1179;p36"/>
                <p:cNvSpPr/>
                <p:nvPr/>
              </p:nvSpPr>
              <p:spPr>
                <a:xfrm>
                  <a:off x="4593101" y="4668759"/>
                  <a:ext cx="1404062" cy="457505"/>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121900" tIns="60933" rIns="121900" bIns="60933" anchor="ctr" anchorCtr="0">
                  <a:noAutofit/>
                </a:bodyPr>
                <a:lstStyle/>
                <a:p>
                  <a:pPr algn="ctr"/>
                  <a:r>
                    <a:rPr lang="en-US" sz="800">
                      <a:solidFill>
                        <a:schemeClr val="tx1"/>
                      </a:solidFill>
                    </a:rPr>
                    <a:t>Kho thành phẩm</a:t>
                  </a:r>
                  <a:endParaRPr sz="2489">
                    <a:solidFill>
                      <a:schemeClr val="tx1"/>
                    </a:solidFill>
                  </a:endParaRPr>
                </a:p>
              </p:txBody>
            </p:sp>
            <p:cxnSp>
              <p:nvCxnSpPr>
                <p:cNvPr id="1180" name="Google Shape;1180;p36"/>
                <p:cNvCxnSpPr>
                  <a:stCxn id="1117" idx="1"/>
                  <a:endCxn id="1179" idx="1"/>
                </p:cNvCxnSpPr>
                <p:nvPr/>
              </p:nvCxnSpPr>
              <p:spPr>
                <a:xfrm>
                  <a:off x="4464703" y="3844387"/>
                  <a:ext cx="128400" cy="1053000"/>
                </a:xfrm>
                <a:prstGeom prst="bentConnector3">
                  <a:avLst>
                    <a:gd name="adj1" fmla="val -505226"/>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grpSp>
          <p:sp>
            <p:nvSpPr>
              <p:cNvPr id="1181" name="Google Shape;1181;p36"/>
              <p:cNvSpPr/>
              <p:nvPr/>
            </p:nvSpPr>
            <p:spPr>
              <a:xfrm>
                <a:off x="6298639" y="617454"/>
                <a:ext cx="1138499" cy="1266975"/>
              </a:xfrm>
              <a:prstGeom prst="lef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121900" tIns="60933" rIns="121900" bIns="60933" anchor="ctr" anchorCtr="0">
                <a:noAutofit/>
              </a:bodyPr>
              <a:lstStyle/>
              <a:p>
                <a:pPr algn="ctr"/>
                <a:endParaRPr sz="1200">
                  <a:solidFill>
                    <a:schemeClr val="tx1"/>
                  </a:solidFill>
                </a:endParaRPr>
              </a:p>
            </p:txBody>
          </p:sp>
          <p:sp>
            <p:nvSpPr>
              <p:cNvPr id="1182" name="Google Shape;1182;p36"/>
              <p:cNvSpPr/>
              <p:nvPr/>
            </p:nvSpPr>
            <p:spPr>
              <a:xfrm>
                <a:off x="5034211" y="2115609"/>
                <a:ext cx="961217" cy="794419"/>
              </a:xfrm>
              <a:prstGeom prst="leftBrace">
                <a:avLst>
                  <a:gd name="adj1" fmla="val 6985"/>
                  <a:gd name="adj2" fmla="val 48652"/>
                </a:avLst>
              </a:prstGeom>
              <a:noFill/>
              <a:ln w="9525" cap="flat" cmpd="sng">
                <a:solidFill>
                  <a:schemeClr val="dk1"/>
                </a:solidFill>
                <a:prstDash val="solid"/>
                <a:round/>
                <a:headEnd type="none" w="sm" len="sm"/>
                <a:tailEnd type="none" w="sm" len="sm"/>
              </a:ln>
            </p:spPr>
            <p:txBody>
              <a:bodyPr spcFirstLastPara="1" wrap="square" lIns="121900" tIns="60933" rIns="121900" bIns="60933" anchor="ctr" anchorCtr="0">
                <a:noAutofit/>
              </a:bodyPr>
              <a:lstStyle/>
              <a:p>
                <a:pPr algn="ctr"/>
                <a:endParaRPr sz="1200">
                  <a:solidFill>
                    <a:schemeClr val="tx1"/>
                  </a:solidFill>
                </a:endParaRPr>
              </a:p>
            </p:txBody>
          </p:sp>
        </p:grpSp>
        <p:grpSp>
          <p:nvGrpSpPr>
            <p:cNvPr id="1183" name="Google Shape;1183;p36"/>
            <p:cNvGrpSpPr/>
            <p:nvPr/>
          </p:nvGrpSpPr>
          <p:grpSpPr>
            <a:xfrm>
              <a:off x="1616149" y="601461"/>
              <a:ext cx="6264829" cy="4164291"/>
              <a:chOff x="1616149" y="601461"/>
              <a:chExt cx="6264829" cy="4164291"/>
            </a:xfrm>
          </p:grpSpPr>
          <p:sp>
            <p:nvSpPr>
              <p:cNvPr id="1184" name="Google Shape;1184;p36"/>
              <p:cNvSpPr/>
              <p:nvPr/>
            </p:nvSpPr>
            <p:spPr>
              <a:xfrm>
                <a:off x="1616149" y="601461"/>
                <a:ext cx="6264829" cy="4164291"/>
              </a:xfrm>
              <a:custGeom>
                <a:avLst/>
                <a:gdLst/>
                <a:ahLst/>
                <a:cxnLst/>
                <a:rect l="l" t="t" r="r" b="b"/>
                <a:pathLst>
                  <a:path w="6264829" h="4164291" extrusionOk="0">
                    <a:moveTo>
                      <a:pt x="0" y="3300687"/>
                    </a:moveTo>
                    <a:lnTo>
                      <a:pt x="1365158" y="3265901"/>
                    </a:lnTo>
                    <a:cubicBezTo>
                      <a:pt x="1361614" y="2362133"/>
                      <a:pt x="1358070" y="1550057"/>
                      <a:pt x="1354526" y="646289"/>
                    </a:cubicBezTo>
                    <a:lnTo>
                      <a:pt x="4588763" y="681928"/>
                    </a:lnTo>
                    <a:cubicBezTo>
                      <a:pt x="4590264" y="454619"/>
                      <a:pt x="4591764" y="227309"/>
                      <a:pt x="4593265" y="0"/>
                    </a:cubicBezTo>
                    <a:lnTo>
                      <a:pt x="6218107" y="6891"/>
                    </a:lnTo>
                    <a:lnTo>
                      <a:pt x="6264829" y="4124058"/>
                    </a:lnTo>
                    <a:lnTo>
                      <a:pt x="3957563" y="4164291"/>
                    </a:lnTo>
                    <a:cubicBezTo>
                      <a:pt x="3956916" y="3683332"/>
                      <a:pt x="3936945" y="2860615"/>
                      <a:pt x="3936298" y="2379656"/>
                    </a:cubicBezTo>
                    <a:lnTo>
                      <a:pt x="3051855" y="2356949"/>
                    </a:lnTo>
                    <a:cubicBezTo>
                      <a:pt x="3053899" y="2849985"/>
                      <a:pt x="3062384" y="3384698"/>
                      <a:pt x="3064428" y="3877734"/>
                    </a:cubicBezTo>
                    <a:lnTo>
                      <a:pt x="8382" y="3927747"/>
                    </a:lnTo>
                    <a:lnTo>
                      <a:pt x="0" y="3300687"/>
                    </a:lnTo>
                    <a:close/>
                  </a:path>
                </a:pathLst>
              </a:custGeom>
              <a:noFill/>
              <a:ln w="19050" cap="flat" cmpd="sng">
                <a:solidFill>
                  <a:srgbClr val="C00000"/>
                </a:solidFill>
                <a:prstDash val="dash"/>
                <a:round/>
                <a:headEnd type="none" w="sm" len="sm"/>
                <a:tailEnd type="none" w="sm" len="sm"/>
              </a:ln>
            </p:spPr>
            <p:txBody>
              <a:bodyPr spcFirstLastPara="1" wrap="square" lIns="121900" tIns="60933" rIns="121900" bIns="60933" anchor="ctr" anchorCtr="0">
                <a:noAutofit/>
              </a:bodyPr>
              <a:lstStyle/>
              <a:p>
                <a:pPr algn="ctr"/>
                <a:endParaRPr sz="1200">
                  <a:solidFill>
                    <a:schemeClr val="tx1"/>
                  </a:solidFill>
                </a:endParaRPr>
              </a:p>
            </p:txBody>
          </p:sp>
          <p:sp>
            <p:nvSpPr>
              <p:cNvPr id="1185" name="Google Shape;1185;p36"/>
              <p:cNvSpPr txBox="1"/>
              <p:nvPr/>
            </p:nvSpPr>
            <p:spPr>
              <a:xfrm rot="16200000">
                <a:off x="6543013" y="2290344"/>
                <a:ext cx="2247481" cy="301138"/>
              </a:xfrm>
              <a:prstGeom prst="rect">
                <a:avLst/>
              </a:prstGeom>
              <a:noFill/>
              <a:ln>
                <a:noFill/>
              </a:ln>
            </p:spPr>
            <p:txBody>
              <a:bodyPr spcFirstLastPara="1" wrap="square" lIns="121900" tIns="60933" rIns="121900" bIns="60933" anchor="t" anchorCtr="0">
                <a:spAutoFit/>
              </a:bodyPr>
              <a:lstStyle/>
              <a:p>
                <a:pPr algn="ctr"/>
                <a:r>
                  <a:rPr lang="en-US" sz="933" b="1">
                    <a:solidFill>
                      <a:schemeClr val="tx1"/>
                    </a:solidFill>
                  </a:rPr>
                  <a:t>Hơi, LNG, LPG, </a:t>
                </a:r>
                <a:r>
                  <a:rPr lang="en-US" sz="667" b="1">
                    <a:solidFill>
                      <a:schemeClr val="tx1"/>
                    </a:solidFill>
                  </a:rPr>
                  <a:t>CNG</a:t>
                </a:r>
                <a:r>
                  <a:rPr lang="en-US" sz="933" b="1">
                    <a:solidFill>
                      <a:schemeClr val="tx1"/>
                    </a:solidFill>
                  </a:rPr>
                  <a:t>,…</a:t>
                </a:r>
                <a:endParaRPr sz="2489">
                  <a:solidFill>
                    <a:schemeClr val="tx1"/>
                  </a:solidFill>
                </a:endParaRPr>
              </a:p>
            </p:txBody>
          </p:sp>
        </p:grpSp>
        <p:grpSp>
          <p:nvGrpSpPr>
            <p:cNvPr id="1186" name="Google Shape;1186;p36"/>
            <p:cNvGrpSpPr/>
            <p:nvPr/>
          </p:nvGrpSpPr>
          <p:grpSpPr>
            <a:xfrm>
              <a:off x="3593805" y="706343"/>
              <a:ext cx="4750813" cy="3847611"/>
              <a:chOff x="3593805" y="706343"/>
              <a:chExt cx="4750813" cy="3847611"/>
            </a:xfrm>
          </p:grpSpPr>
          <p:sp>
            <p:nvSpPr>
              <p:cNvPr id="1187" name="Google Shape;1187;p36"/>
              <p:cNvSpPr/>
              <p:nvPr/>
            </p:nvSpPr>
            <p:spPr>
              <a:xfrm>
                <a:off x="3593805" y="706343"/>
                <a:ext cx="4750813" cy="3847611"/>
              </a:xfrm>
              <a:custGeom>
                <a:avLst/>
                <a:gdLst/>
                <a:ahLst/>
                <a:cxnLst/>
                <a:rect l="l" t="t" r="r" b="b"/>
                <a:pathLst>
                  <a:path w="4644053" h="3847611" extrusionOk="0">
                    <a:moveTo>
                      <a:pt x="1097115" y="1198590"/>
                    </a:moveTo>
                    <a:lnTo>
                      <a:pt x="1095153" y="1983694"/>
                    </a:lnTo>
                    <a:lnTo>
                      <a:pt x="0" y="1973062"/>
                    </a:lnTo>
                    <a:lnTo>
                      <a:pt x="0" y="2983155"/>
                    </a:lnTo>
                    <a:lnTo>
                      <a:pt x="978195" y="2972522"/>
                    </a:lnTo>
                    <a:lnTo>
                      <a:pt x="993162" y="2125919"/>
                    </a:lnTo>
                    <a:lnTo>
                      <a:pt x="2746812" y="2117584"/>
                    </a:lnTo>
                    <a:cubicBezTo>
                      <a:pt x="2749840" y="2560892"/>
                      <a:pt x="2765461" y="3404303"/>
                      <a:pt x="2768489" y="3847611"/>
                    </a:cubicBezTo>
                    <a:lnTo>
                      <a:pt x="4644053" y="3830940"/>
                    </a:lnTo>
                    <a:cubicBezTo>
                      <a:pt x="4641025" y="2553960"/>
                      <a:pt x="4637998" y="1276980"/>
                      <a:pt x="4634970" y="0"/>
                    </a:cubicBezTo>
                    <a:lnTo>
                      <a:pt x="2640696" y="18969"/>
                    </a:lnTo>
                    <a:lnTo>
                      <a:pt x="2658039" y="730497"/>
                    </a:lnTo>
                    <a:lnTo>
                      <a:pt x="3444948" y="729052"/>
                    </a:lnTo>
                    <a:cubicBezTo>
                      <a:pt x="3446394" y="882786"/>
                      <a:pt x="3447839" y="1036520"/>
                      <a:pt x="3449285" y="1190254"/>
                    </a:cubicBezTo>
                    <a:lnTo>
                      <a:pt x="1097115" y="1198590"/>
                    </a:lnTo>
                    <a:close/>
                  </a:path>
                </a:pathLst>
              </a:custGeom>
              <a:noFill/>
              <a:ln w="19050" cap="flat" cmpd="sng">
                <a:solidFill>
                  <a:srgbClr val="7030A0"/>
                </a:solidFill>
                <a:prstDash val="dash"/>
                <a:round/>
                <a:headEnd type="none" w="sm" len="sm"/>
                <a:tailEnd type="none" w="sm" len="sm"/>
              </a:ln>
            </p:spPr>
            <p:txBody>
              <a:bodyPr spcFirstLastPara="1" wrap="square" lIns="121900" tIns="60933" rIns="121900" bIns="60933" anchor="ctr" anchorCtr="0">
                <a:noAutofit/>
              </a:bodyPr>
              <a:lstStyle/>
              <a:p>
                <a:pPr algn="ctr"/>
                <a:endParaRPr sz="1200">
                  <a:solidFill>
                    <a:schemeClr val="tx1"/>
                  </a:solidFill>
                </a:endParaRPr>
              </a:p>
            </p:txBody>
          </p:sp>
          <p:sp>
            <p:nvSpPr>
              <p:cNvPr id="1086" name="Google Shape;1086;p36"/>
              <p:cNvSpPr txBox="1"/>
              <p:nvPr/>
            </p:nvSpPr>
            <p:spPr>
              <a:xfrm rot="16200000">
                <a:off x="6992547" y="2267133"/>
                <a:ext cx="2247481" cy="347559"/>
              </a:xfrm>
              <a:prstGeom prst="rect">
                <a:avLst/>
              </a:prstGeom>
              <a:noFill/>
              <a:ln>
                <a:noFill/>
              </a:ln>
            </p:spPr>
            <p:txBody>
              <a:bodyPr spcFirstLastPara="1" wrap="square" lIns="121900" tIns="60933" rIns="121900" bIns="60933" anchor="t" anchorCtr="0">
                <a:spAutoFit/>
              </a:bodyPr>
              <a:lstStyle/>
              <a:p>
                <a:pPr algn="ctr"/>
                <a:r>
                  <a:rPr lang="en-US" sz="1200" b="1">
                    <a:solidFill>
                      <a:schemeClr val="tx1"/>
                    </a:solidFill>
                  </a:rPr>
                  <a:t>Khí nén</a:t>
                </a:r>
                <a:endParaRPr sz="2489">
                  <a:solidFill>
                    <a:schemeClr val="tx1"/>
                  </a:solidFill>
                </a:endParaRPr>
              </a:p>
            </p:txBody>
          </p:sp>
        </p:grpSp>
        <p:grpSp>
          <p:nvGrpSpPr>
            <p:cNvPr id="1188" name="Google Shape;1188;p36"/>
            <p:cNvGrpSpPr/>
            <p:nvPr/>
          </p:nvGrpSpPr>
          <p:grpSpPr>
            <a:xfrm>
              <a:off x="1148316" y="436400"/>
              <a:ext cx="7708604" cy="4642100"/>
              <a:chOff x="1148316" y="436400"/>
              <a:chExt cx="7708604" cy="4642100"/>
            </a:xfrm>
          </p:grpSpPr>
          <p:sp>
            <p:nvSpPr>
              <p:cNvPr id="1189" name="Google Shape;1189;p36"/>
              <p:cNvSpPr/>
              <p:nvPr/>
            </p:nvSpPr>
            <p:spPr>
              <a:xfrm>
                <a:off x="1148316" y="436400"/>
                <a:ext cx="7708604" cy="4642100"/>
              </a:xfrm>
              <a:prstGeom prst="rect">
                <a:avLst/>
              </a:prstGeom>
              <a:noFill/>
              <a:ln w="28575" cap="flat" cmpd="sng">
                <a:solidFill>
                  <a:srgbClr val="0070C0"/>
                </a:solidFill>
                <a:prstDash val="dash"/>
                <a:round/>
                <a:headEnd type="none" w="sm" len="sm"/>
                <a:tailEnd type="none" w="sm" len="sm"/>
              </a:ln>
            </p:spPr>
            <p:txBody>
              <a:bodyPr spcFirstLastPara="1" wrap="square" lIns="121900" tIns="60933" rIns="121900" bIns="60933" anchor="ctr" anchorCtr="0">
                <a:noAutofit/>
              </a:bodyPr>
              <a:lstStyle/>
              <a:p>
                <a:pPr algn="ctr"/>
                <a:endParaRPr sz="1200">
                  <a:solidFill>
                    <a:schemeClr val="tx1"/>
                  </a:solidFill>
                </a:endParaRPr>
              </a:p>
            </p:txBody>
          </p:sp>
          <p:sp>
            <p:nvSpPr>
              <p:cNvPr id="1190" name="Google Shape;1190;p36"/>
              <p:cNvSpPr txBox="1"/>
              <p:nvPr/>
            </p:nvSpPr>
            <p:spPr>
              <a:xfrm rot="16200000">
                <a:off x="7516450" y="2281409"/>
                <a:ext cx="2214891" cy="324457"/>
              </a:xfrm>
              <a:prstGeom prst="rect">
                <a:avLst/>
              </a:prstGeom>
              <a:noFill/>
              <a:ln>
                <a:noFill/>
              </a:ln>
            </p:spPr>
            <p:txBody>
              <a:bodyPr spcFirstLastPara="1" wrap="square" lIns="121900" tIns="60933" rIns="121900" bIns="60933" anchor="t" anchorCtr="0">
                <a:spAutoFit/>
              </a:bodyPr>
              <a:lstStyle/>
              <a:p>
                <a:pPr algn="ctr"/>
                <a:r>
                  <a:rPr lang="en-US" sz="1067" b="1">
                    <a:solidFill>
                      <a:schemeClr val="tx1"/>
                    </a:solidFill>
                  </a:rPr>
                  <a:t>Điện năng</a:t>
                </a:r>
                <a:endParaRPr sz="2489">
                  <a:solidFill>
                    <a:schemeClr val="tx1"/>
                  </a:solidFill>
                </a:endParaRPr>
              </a:p>
            </p:txBody>
          </p:sp>
        </p:grpSp>
      </p:grpSp>
      <p:cxnSp>
        <p:nvCxnSpPr>
          <p:cNvPr id="1191" name="Google Shape;1191;p36"/>
          <p:cNvCxnSpPr>
            <a:stCxn id="1077" idx="2"/>
          </p:cNvCxnSpPr>
          <p:nvPr/>
        </p:nvCxnSpPr>
        <p:spPr>
          <a:xfrm flipH="1">
            <a:off x="9275708" y="2580972"/>
            <a:ext cx="4800" cy="566800"/>
          </a:xfrm>
          <a:prstGeom prst="straightConnector1">
            <a:avLst/>
          </a:prstGeom>
          <a:noFill/>
          <a:ln w="9525" cap="flat" cmpd="sng">
            <a:solidFill>
              <a:srgbClr val="C00000"/>
            </a:solidFill>
            <a:prstDash val="solid"/>
            <a:round/>
            <a:headEnd type="none" w="sm" len="sm"/>
            <a:tailEnd type="triangle" w="med" len="med"/>
          </a:ln>
        </p:spPr>
      </p:cxnSp>
      <p:cxnSp>
        <p:nvCxnSpPr>
          <p:cNvPr id="1192" name="Google Shape;1192;p36"/>
          <p:cNvCxnSpPr>
            <a:stCxn id="1078" idx="3"/>
            <a:endCxn id="1077" idx="1"/>
          </p:cNvCxnSpPr>
          <p:nvPr/>
        </p:nvCxnSpPr>
        <p:spPr>
          <a:xfrm>
            <a:off x="7182875" y="2196800"/>
            <a:ext cx="1550400" cy="230000"/>
          </a:xfrm>
          <a:prstGeom prst="bentConnector3">
            <a:avLst>
              <a:gd name="adj1" fmla="val 50000"/>
            </a:avLst>
          </a:prstGeom>
          <a:noFill/>
          <a:ln w="9525" cap="flat" cmpd="sng">
            <a:solidFill>
              <a:srgbClr val="81C2C8"/>
            </a:solidFill>
            <a:prstDash val="solid"/>
            <a:round/>
            <a:headEnd type="none" w="sm" len="sm"/>
            <a:tailEnd type="triangle" w="med" len="med"/>
          </a:ln>
        </p:spPr>
      </p:cxnSp>
      <p:cxnSp>
        <p:nvCxnSpPr>
          <p:cNvPr id="1193" name="Google Shape;1193;p36"/>
          <p:cNvCxnSpPr>
            <a:stCxn id="1078" idx="2"/>
          </p:cNvCxnSpPr>
          <p:nvPr/>
        </p:nvCxnSpPr>
        <p:spPr>
          <a:xfrm>
            <a:off x="6393764" y="2455686"/>
            <a:ext cx="0" cy="874000"/>
          </a:xfrm>
          <a:prstGeom prst="straightConnector1">
            <a:avLst/>
          </a:prstGeom>
          <a:noFill/>
          <a:ln w="9525" cap="flat" cmpd="sng">
            <a:solidFill>
              <a:srgbClr val="81C2C8"/>
            </a:solidFill>
            <a:prstDash val="solid"/>
            <a:round/>
            <a:headEnd type="none" w="sm" len="sm"/>
            <a:tailEnd type="triangle" w="med" len="med"/>
          </a:ln>
        </p:spPr>
      </p:cxnSp>
      <p:cxnSp>
        <p:nvCxnSpPr>
          <p:cNvPr id="1194" name="Google Shape;1194;p36"/>
          <p:cNvCxnSpPr>
            <a:stCxn id="1082" idx="3"/>
            <a:endCxn id="1109" idx="1"/>
          </p:cNvCxnSpPr>
          <p:nvPr/>
        </p:nvCxnSpPr>
        <p:spPr>
          <a:xfrm>
            <a:off x="2597270" y="4453720"/>
            <a:ext cx="1482800" cy="21200"/>
          </a:xfrm>
          <a:prstGeom prst="straightConnector1">
            <a:avLst/>
          </a:prstGeom>
          <a:noFill/>
          <a:ln w="9525" cap="flat" cmpd="sng">
            <a:solidFill>
              <a:srgbClr val="81C2C8"/>
            </a:solidFill>
            <a:prstDash val="solid"/>
            <a:round/>
            <a:headEnd type="none" w="sm" len="sm"/>
            <a:tailEnd type="triangle" w="med" len="med"/>
          </a:ln>
        </p:spPr>
      </p:cxnSp>
      <p:cxnSp>
        <p:nvCxnSpPr>
          <p:cNvPr id="1195" name="Google Shape;1195;p36"/>
          <p:cNvCxnSpPr>
            <a:stCxn id="1079" idx="3"/>
          </p:cNvCxnSpPr>
          <p:nvPr/>
        </p:nvCxnSpPr>
        <p:spPr>
          <a:xfrm>
            <a:off x="2607047" y="3788004"/>
            <a:ext cx="1579200" cy="0"/>
          </a:xfrm>
          <a:prstGeom prst="straightConnector1">
            <a:avLst/>
          </a:prstGeom>
          <a:noFill/>
          <a:ln w="9525" cap="flat" cmpd="sng">
            <a:solidFill>
              <a:srgbClr val="81C2C8"/>
            </a:solidFill>
            <a:prstDash val="solid"/>
            <a:round/>
            <a:headEnd type="none" w="sm" len="sm"/>
            <a:tailEnd type="triangle" w="med" len="med"/>
          </a:ln>
        </p:spPr>
      </p:cxnSp>
      <p:cxnSp>
        <p:nvCxnSpPr>
          <p:cNvPr id="1196" name="Google Shape;1196;p36"/>
          <p:cNvCxnSpPr>
            <a:stCxn id="1080" idx="3"/>
          </p:cNvCxnSpPr>
          <p:nvPr/>
        </p:nvCxnSpPr>
        <p:spPr>
          <a:xfrm>
            <a:off x="2601108" y="5082426"/>
            <a:ext cx="1434800" cy="10000"/>
          </a:xfrm>
          <a:prstGeom prst="straightConnector1">
            <a:avLst/>
          </a:prstGeom>
          <a:noFill/>
          <a:ln w="9525" cap="flat" cmpd="sng">
            <a:solidFill>
              <a:srgbClr val="81C2C8"/>
            </a:solidFill>
            <a:prstDash val="solid"/>
            <a:round/>
            <a:headEnd type="none" w="sm" len="sm"/>
            <a:tailEnd type="triangle" w="med" len="med"/>
          </a:ln>
        </p:spPr>
      </p:cxnSp>
      <p:cxnSp>
        <p:nvCxnSpPr>
          <p:cNvPr id="1197" name="Google Shape;1197;p36"/>
          <p:cNvCxnSpPr>
            <a:stCxn id="1081" idx="3"/>
            <a:endCxn id="1184" idx="0"/>
          </p:cNvCxnSpPr>
          <p:nvPr/>
        </p:nvCxnSpPr>
        <p:spPr>
          <a:xfrm rot="10800000" flipH="1">
            <a:off x="2597270" y="5702333"/>
            <a:ext cx="1753600" cy="8800"/>
          </a:xfrm>
          <a:prstGeom prst="straightConnector1">
            <a:avLst/>
          </a:prstGeom>
          <a:noFill/>
          <a:ln w="9525" cap="flat" cmpd="sng">
            <a:solidFill>
              <a:srgbClr val="81C2C8"/>
            </a:solidFill>
            <a:prstDash val="solid"/>
            <a:round/>
            <a:headEnd type="none" w="sm" len="sm"/>
            <a:tailEnd type="triangle" w="med" len="med"/>
          </a:ln>
        </p:spPr>
      </p:cxnSp>
      <p:cxnSp>
        <p:nvCxnSpPr>
          <p:cNvPr id="1198" name="Google Shape;1198;p36"/>
          <p:cNvCxnSpPr>
            <a:stCxn id="1078" idx="2"/>
            <a:endCxn id="1079" idx="1"/>
          </p:cNvCxnSpPr>
          <p:nvPr/>
        </p:nvCxnSpPr>
        <p:spPr>
          <a:xfrm rot="5400000">
            <a:off x="3045164" y="439486"/>
            <a:ext cx="1332400" cy="5364800"/>
          </a:xfrm>
          <a:prstGeom prst="bentConnector4">
            <a:avLst>
              <a:gd name="adj1" fmla="val 19079"/>
              <a:gd name="adj2" fmla="val 105684"/>
            </a:avLst>
          </a:prstGeom>
          <a:noFill/>
          <a:ln w="9525" cap="flat" cmpd="sng">
            <a:solidFill>
              <a:srgbClr val="81C2C8"/>
            </a:solidFill>
            <a:prstDash val="solid"/>
            <a:round/>
            <a:headEnd type="none" w="sm" len="sm"/>
            <a:tailEnd type="triangle" w="med" len="med"/>
          </a:ln>
        </p:spPr>
      </p:cxnSp>
      <p:cxnSp>
        <p:nvCxnSpPr>
          <p:cNvPr id="1199" name="Google Shape;1199;p36"/>
          <p:cNvCxnSpPr>
            <a:stCxn id="1078" idx="2"/>
            <a:endCxn id="1082" idx="1"/>
          </p:cNvCxnSpPr>
          <p:nvPr/>
        </p:nvCxnSpPr>
        <p:spPr>
          <a:xfrm rot="5400000">
            <a:off x="2707364" y="767286"/>
            <a:ext cx="1998000" cy="5374800"/>
          </a:xfrm>
          <a:prstGeom prst="bentConnector4">
            <a:avLst>
              <a:gd name="adj1" fmla="val 13011"/>
              <a:gd name="adj2" fmla="val 105669"/>
            </a:avLst>
          </a:prstGeom>
          <a:noFill/>
          <a:ln w="9525" cap="flat" cmpd="sng">
            <a:solidFill>
              <a:srgbClr val="81C2C8"/>
            </a:solidFill>
            <a:prstDash val="solid"/>
            <a:round/>
            <a:headEnd type="none" w="sm" len="sm"/>
            <a:tailEnd type="triangle" w="med" len="med"/>
          </a:ln>
        </p:spPr>
      </p:cxnSp>
      <p:cxnSp>
        <p:nvCxnSpPr>
          <p:cNvPr id="1200" name="Google Shape;1200;p36"/>
          <p:cNvCxnSpPr>
            <a:stCxn id="1078" idx="2"/>
            <a:endCxn id="1080" idx="1"/>
          </p:cNvCxnSpPr>
          <p:nvPr/>
        </p:nvCxnSpPr>
        <p:spPr>
          <a:xfrm rot="5400000">
            <a:off x="2394963" y="1083686"/>
            <a:ext cx="2626800" cy="5370800"/>
          </a:xfrm>
          <a:prstGeom prst="bentConnector4">
            <a:avLst>
              <a:gd name="adj1" fmla="val 9412"/>
              <a:gd name="adj2" fmla="val 105677"/>
            </a:avLst>
          </a:prstGeom>
          <a:noFill/>
          <a:ln w="9525" cap="flat" cmpd="sng">
            <a:solidFill>
              <a:srgbClr val="81C2C8"/>
            </a:solidFill>
            <a:prstDash val="solid"/>
            <a:round/>
            <a:headEnd type="none" w="sm" len="sm"/>
            <a:tailEnd type="triangle" w="med" len="med"/>
          </a:ln>
        </p:spPr>
      </p:cxnSp>
      <p:cxnSp>
        <p:nvCxnSpPr>
          <p:cNvPr id="1201" name="Google Shape;1201;p36"/>
          <p:cNvCxnSpPr>
            <a:stCxn id="1078" idx="2"/>
            <a:endCxn id="1081" idx="1"/>
          </p:cNvCxnSpPr>
          <p:nvPr/>
        </p:nvCxnSpPr>
        <p:spPr>
          <a:xfrm rot="5400000">
            <a:off x="2078563" y="1396086"/>
            <a:ext cx="3255600" cy="5374800"/>
          </a:xfrm>
          <a:prstGeom prst="bentConnector4">
            <a:avLst>
              <a:gd name="adj1" fmla="val 7659"/>
              <a:gd name="adj2" fmla="val 105669"/>
            </a:avLst>
          </a:prstGeom>
          <a:noFill/>
          <a:ln w="9525" cap="flat" cmpd="sng">
            <a:solidFill>
              <a:srgbClr val="81C2C8"/>
            </a:solidFill>
            <a:prstDash val="solid"/>
            <a:round/>
            <a:headEnd type="none" w="sm" len="sm"/>
            <a:tailEnd type="triangle" w="med" len="med"/>
          </a:ln>
        </p:spPr>
      </p:cxnSp>
      <p:cxnSp>
        <p:nvCxnSpPr>
          <p:cNvPr id="1202" name="Google Shape;1202;p36"/>
          <p:cNvCxnSpPr>
            <a:stCxn id="1083" idx="3"/>
            <a:endCxn id="1179" idx="2"/>
          </p:cNvCxnSpPr>
          <p:nvPr/>
        </p:nvCxnSpPr>
        <p:spPr>
          <a:xfrm>
            <a:off x="2937373" y="6474983"/>
            <a:ext cx="4026792" cy="65543"/>
          </a:xfrm>
          <a:prstGeom prst="bentConnector4">
            <a:avLst>
              <a:gd name="adj1" fmla="val 42367"/>
              <a:gd name="adj2" fmla="val 448779"/>
            </a:avLst>
          </a:prstGeom>
          <a:noFill/>
          <a:ln w="9525" cap="flat" cmpd="sng">
            <a:solidFill>
              <a:srgbClr val="6D9048"/>
            </a:solidFill>
            <a:prstDash val="solid"/>
            <a:round/>
            <a:headEnd type="none" w="sm" len="sm"/>
            <a:tailEnd type="triangle" w="med" len="med"/>
          </a:ln>
        </p:spPr>
      </p:cxnSp>
      <p:sp>
        <p:nvSpPr>
          <p:cNvPr id="1203" name="Google Shape;1203;p36"/>
          <p:cNvSpPr/>
          <p:nvPr/>
        </p:nvSpPr>
        <p:spPr>
          <a:xfrm>
            <a:off x="1817935" y="1947348"/>
            <a:ext cx="1227629" cy="517773"/>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ctr" anchorCtr="0">
            <a:noAutofit/>
          </a:bodyPr>
          <a:lstStyle/>
          <a:p>
            <a:pPr algn="ctr"/>
            <a:r>
              <a:rPr lang="en-US" sz="1600">
                <a:solidFill>
                  <a:schemeClr val="dk1"/>
                </a:solidFill>
              </a:rPr>
              <a:t>Quản trị/ Xã hội</a:t>
            </a:r>
            <a:endParaRPr sz="2489"/>
          </a:p>
        </p:txBody>
      </p:sp>
      <p:cxnSp>
        <p:nvCxnSpPr>
          <p:cNvPr id="1204" name="Google Shape;1204;p36"/>
          <p:cNvCxnSpPr>
            <a:stCxn id="1078" idx="1"/>
            <a:endCxn id="1203" idx="3"/>
          </p:cNvCxnSpPr>
          <p:nvPr/>
        </p:nvCxnSpPr>
        <p:spPr>
          <a:xfrm flipH="1">
            <a:off x="3045452" y="2196800"/>
            <a:ext cx="2559200" cy="9600"/>
          </a:xfrm>
          <a:prstGeom prst="straightConnector1">
            <a:avLst/>
          </a:prstGeom>
          <a:noFill/>
          <a:ln w="9525" cap="flat" cmpd="sng">
            <a:solidFill>
              <a:srgbClr val="81C2C8"/>
            </a:solidFill>
            <a:prstDash val="solid"/>
            <a:round/>
            <a:headEnd type="none" w="sm" len="sm"/>
            <a:tailEnd type="triangle" w="med" len="med"/>
          </a:ln>
        </p:spPr>
      </p:cxnSp>
      <p:cxnSp>
        <p:nvCxnSpPr>
          <p:cNvPr id="1205" name="Google Shape;1205;p36"/>
          <p:cNvCxnSpPr>
            <a:stCxn id="1076" idx="0"/>
            <a:endCxn id="1203" idx="0"/>
          </p:cNvCxnSpPr>
          <p:nvPr/>
        </p:nvCxnSpPr>
        <p:spPr>
          <a:xfrm rot="5400000">
            <a:off x="5776108" y="-1556992"/>
            <a:ext cx="160000" cy="6848800"/>
          </a:xfrm>
          <a:prstGeom prst="bentConnector3">
            <a:avLst>
              <a:gd name="adj1" fmla="val -106866"/>
            </a:avLst>
          </a:prstGeom>
          <a:noFill/>
          <a:ln w="9525" cap="flat" cmpd="sng">
            <a:solidFill>
              <a:srgbClr val="C00000"/>
            </a:solidFill>
            <a:prstDash val="solid"/>
            <a:round/>
            <a:headEnd type="none" w="sm" len="sm"/>
            <a:tailEnd type="triangle" w="med" len="med"/>
          </a:ln>
        </p:spPr>
      </p:cxnSp>
      <p:cxnSp>
        <p:nvCxnSpPr>
          <p:cNvPr id="1206" name="Google Shape;1206;p36"/>
          <p:cNvCxnSpPr>
            <a:stCxn id="1080" idx="1"/>
            <a:endCxn id="1203" idx="1"/>
          </p:cNvCxnSpPr>
          <p:nvPr/>
        </p:nvCxnSpPr>
        <p:spPr>
          <a:xfrm rot="10800000" flipH="1">
            <a:off x="1022886" y="2206426"/>
            <a:ext cx="795200" cy="2876000"/>
          </a:xfrm>
          <a:prstGeom prst="bentConnector3">
            <a:avLst>
              <a:gd name="adj1" fmla="val -85074"/>
            </a:avLst>
          </a:prstGeom>
          <a:noFill/>
          <a:ln w="9525" cap="flat" cmpd="sng">
            <a:solidFill>
              <a:srgbClr val="F8D71A"/>
            </a:solidFill>
            <a:prstDash val="solid"/>
            <a:round/>
            <a:headEnd type="none" w="sm" len="sm"/>
            <a:tailEnd type="triangle" w="med" len="med"/>
          </a:ln>
        </p:spPr>
      </p:cxnSp>
      <p:cxnSp>
        <p:nvCxnSpPr>
          <p:cNvPr id="1207" name="Google Shape;1207;p36"/>
          <p:cNvCxnSpPr>
            <a:stCxn id="1079" idx="1"/>
            <a:endCxn id="1203" idx="1"/>
          </p:cNvCxnSpPr>
          <p:nvPr/>
        </p:nvCxnSpPr>
        <p:spPr>
          <a:xfrm rot="10800000" flipH="1">
            <a:off x="1028824" y="2206404"/>
            <a:ext cx="789200" cy="1581600"/>
          </a:xfrm>
          <a:prstGeom prst="bentConnector3">
            <a:avLst>
              <a:gd name="adj1" fmla="val -66882"/>
            </a:avLst>
          </a:prstGeom>
          <a:noFill/>
          <a:ln w="9525" cap="flat" cmpd="sng">
            <a:solidFill>
              <a:srgbClr val="F8D71A"/>
            </a:solidFill>
            <a:prstDash val="solid"/>
            <a:round/>
            <a:headEnd type="none" w="sm" len="sm"/>
            <a:tailEnd type="triangle" w="med" len="med"/>
          </a:ln>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11"/>
        <p:cNvGrpSpPr/>
        <p:nvPr/>
      </p:nvGrpSpPr>
      <p:grpSpPr>
        <a:xfrm>
          <a:off x="0" y="0"/>
          <a:ext cx="0" cy="0"/>
          <a:chOff x="0" y="0"/>
          <a:chExt cx="0" cy="0"/>
        </a:xfrm>
      </p:grpSpPr>
      <p:sp>
        <p:nvSpPr>
          <p:cNvPr id="1212" name="Google Shape;1212;p37"/>
          <p:cNvSpPr txBox="1">
            <a:spLocks noGrp="1"/>
          </p:cNvSpPr>
          <p:nvPr>
            <p:ph type="title" idx="4294967295"/>
          </p:nvPr>
        </p:nvSpPr>
        <p:spPr>
          <a:xfrm>
            <a:off x="482096" y="1203201"/>
            <a:ext cx="9794018" cy="1095175"/>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Phân bố tiêu thụ năng lượng tại 1 nhà máy may – thế giới</a:t>
            </a:r>
            <a:endParaRPr sz="2400" dirty="0">
              <a:solidFill>
                <a:schemeClr val="accent4">
                  <a:lumMod val="50000"/>
                </a:schemeClr>
              </a:solidFill>
              <a:latin typeface="+mn-lt"/>
              <a:ea typeface="Roboto"/>
            </a:endParaRPr>
          </a:p>
        </p:txBody>
      </p:sp>
      <p:graphicFrame>
        <p:nvGraphicFramePr>
          <p:cNvPr id="1213" name="Google Shape;1213;p37"/>
          <p:cNvGraphicFramePr/>
          <p:nvPr>
            <p:extLst>
              <p:ext uri="{D42A27DB-BD31-4B8C-83A1-F6EECF244321}">
                <p14:modId xmlns:p14="http://schemas.microsoft.com/office/powerpoint/2010/main" val="1111502243"/>
              </p:ext>
            </p:extLst>
          </p:nvPr>
        </p:nvGraphicFramePr>
        <p:xfrm>
          <a:off x="2247514" y="2560925"/>
          <a:ext cx="7924800" cy="376089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17"/>
        <p:cNvGrpSpPr/>
        <p:nvPr/>
      </p:nvGrpSpPr>
      <p:grpSpPr>
        <a:xfrm>
          <a:off x="0" y="0"/>
          <a:ext cx="0" cy="0"/>
          <a:chOff x="0" y="0"/>
          <a:chExt cx="0" cy="0"/>
        </a:xfrm>
      </p:grpSpPr>
      <p:sp>
        <p:nvSpPr>
          <p:cNvPr id="1218" name="Google Shape;1218;p38"/>
          <p:cNvSpPr txBox="1">
            <a:spLocks noGrp="1"/>
          </p:cNvSpPr>
          <p:nvPr>
            <p:ph type="title" idx="4294967295"/>
          </p:nvPr>
        </p:nvSpPr>
        <p:spPr>
          <a:xfrm>
            <a:off x="936172" y="1246981"/>
            <a:ext cx="10515600" cy="794091"/>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a:solidFill>
                  <a:schemeClr val="accent4">
                    <a:lumMod val="50000"/>
                  </a:schemeClr>
                </a:solidFill>
                <a:latin typeface="+mn-lt"/>
                <a:ea typeface="Roboto"/>
              </a:rPr>
              <a:t>Cơ cấu tiêu hao Năng lượng trong nhà máy may – Việt Nam</a:t>
            </a:r>
            <a:endParaRPr sz="2400">
              <a:solidFill>
                <a:schemeClr val="accent4">
                  <a:lumMod val="50000"/>
                </a:schemeClr>
              </a:solidFill>
              <a:latin typeface="+mn-lt"/>
              <a:ea typeface="Roboto"/>
            </a:endParaRPr>
          </a:p>
        </p:txBody>
      </p:sp>
      <p:pic>
        <p:nvPicPr>
          <p:cNvPr id="1220" name="Google Shape;1220;p38"/>
          <p:cNvPicPr preferRelativeResize="0"/>
          <p:nvPr/>
        </p:nvPicPr>
        <p:blipFill rotWithShape="1">
          <a:blip r:embed="rId3">
            <a:alphaModFix/>
          </a:blip>
          <a:srcRect/>
          <a:stretch/>
        </p:blipFill>
        <p:spPr>
          <a:xfrm>
            <a:off x="1735097" y="2370017"/>
            <a:ext cx="4074695" cy="3024825"/>
          </a:xfrm>
          <a:prstGeom prst="rect">
            <a:avLst/>
          </a:prstGeom>
          <a:noFill/>
          <a:ln>
            <a:noFill/>
          </a:ln>
        </p:spPr>
      </p:pic>
      <p:sp>
        <p:nvSpPr>
          <p:cNvPr id="1221" name="Google Shape;1221;p38"/>
          <p:cNvSpPr txBox="1"/>
          <p:nvPr/>
        </p:nvSpPr>
        <p:spPr>
          <a:xfrm>
            <a:off x="1621972" y="5530124"/>
            <a:ext cx="4629819" cy="338500"/>
          </a:xfrm>
          <a:prstGeom prst="rect">
            <a:avLst/>
          </a:prstGeom>
          <a:noFill/>
          <a:ln>
            <a:noFill/>
          </a:ln>
        </p:spPr>
        <p:txBody>
          <a:bodyPr spcFirstLastPara="1" wrap="square" lIns="121900" tIns="60933" rIns="121900" bIns="60933" anchor="t" anchorCtr="0">
            <a:spAutoFit/>
          </a:bodyPr>
          <a:lstStyle/>
          <a:p>
            <a:pPr algn="ctr"/>
            <a:r>
              <a:rPr lang="en-US" sz="1400"/>
              <a:t>Nhà máy may túi  ở  Binh Duong (2.440 công nhân)</a:t>
            </a:r>
            <a:endParaRPr sz="1400"/>
          </a:p>
        </p:txBody>
      </p:sp>
      <p:sp>
        <p:nvSpPr>
          <p:cNvPr id="1222" name="Google Shape;1222;p38"/>
          <p:cNvSpPr/>
          <p:nvPr/>
        </p:nvSpPr>
        <p:spPr>
          <a:xfrm>
            <a:off x="4926647" y="2162265"/>
            <a:ext cx="184752" cy="307736"/>
          </a:xfrm>
          <a:prstGeom prst="rect">
            <a:avLst/>
          </a:prstGeom>
          <a:noFill/>
          <a:ln>
            <a:noFill/>
          </a:ln>
        </p:spPr>
        <p:txBody>
          <a:bodyPr spcFirstLastPara="1" wrap="square" lIns="91433" tIns="45700" rIns="91433" bIns="45700" anchor="ctr" anchorCtr="0">
            <a:spAutoFit/>
          </a:bodyPr>
          <a:lstStyle/>
          <a:p>
            <a:endParaRPr sz="1400"/>
          </a:p>
        </p:txBody>
      </p:sp>
      <p:pic>
        <p:nvPicPr>
          <p:cNvPr id="1223" name="Google Shape;1223;p38"/>
          <p:cNvPicPr preferRelativeResize="0"/>
          <p:nvPr/>
        </p:nvPicPr>
        <p:blipFill rotWithShape="1">
          <a:blip r:embed="rId4">
            <a:alphaModFix/>
          </a:blip>
          <a:srcRect/>
          <a:stretch/>
        </p:blipFill>
        <p:spPr>
          <a:xfrm>
            <a:off x="6251791" y="2227601"/>
            <a:ext cx="4061244" cy="3167241"/>
          </a:xfrm>
          <a:prstGeom prst="rect">
            <a:avLst/>
          </a:prstGeom>
          <a:noFill/>
          <a:ln>
            <a:noFill/>
          </a:ln>
        </p:spPr>
      </p:pic>
      <p:sp>
        <p:nvSpPr>
          <p:cNvPr id="1224" name="Google Shape;1224;p38"/>
          <p:cNvSpPr txBox="1"/>
          <p:nvPr/>
        </p:nvSpPr>
        <p:spPr>
          <a:xfrm>
            <a:off x="6136153" y="5531847"/>
            <a:ext cx="4629819" cy="338500"/>
          </a:xfrm>
          <a:prstGeom prst="rect">
            <a:avLst/>
          </a:prstGeom>
          <a:noFill/>
          <a:ln>
            <a:noFill/>
          </a:ln>
        </p:spPr>
        <p:txBody>
          <a:bodyPr spcFirstLastPara="1" wrap="square" lIns="121900" tIns="60933" rIns="121900" bIns="60933" anchor="t" anchorCtr="0">
            <a:spAutoFit/>
          </a:bodyPr>
          <a:lstStyle/>
          <a:p>
            <a:pPr algn="ctr"/>
            <a:r>
              <a:rPr lang="en-US" sz="1400"/>
              <a:t>Nhà máy may quần áo ở Hải Phòng (728 công nhân)</a:t>
            </a:r>
            <a:endParaRPr sz="14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228"/>
        <p:cNvGrpSpPr/>
        <p:nvPr/>
      </p:nvGrpSpPr>
      <p:grpSpPr>
        <a:xfrm>
          <a:off x="0" y="0"/>
          <a:ext cx="0" cy="0"/>
          <a:chOff x="0" y="0"/>
          <a:chExt cx="0" cy="0"/>
        </a:xfrm>
      </p:grpSpPr>
      <p:sp>
        <p:nvSpPr>
          <p:cNvPr id="1229" name="Google Shape;1229;p39"/>
          <p:cNvSpPr txBox="1">
            <a:spLocks noGrp="1"/>
          </p:cNvSpPr>
          <p:nvPr>
            <p:ph type="title" idx="4294967295"/>
          </p:nvPr>
        </p:nvSpPr>
        <p:spPr>
          <a:xfrm>
            <a:off x="838200" y="1203439"/>
            <a:ext cx="10515600" cy="794091"/>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a:solidFill>
                  <a:schemeClr val="accent4">
                    <a:lumMod val="50000"/>
                  </a:schemeClr>
                </a:solidFill>
                <a:latin typeface="+mn-lt"/>
                <a:ea typeface="Roboto"/>
              </a:rPr>
              <a:t>Thảo luận</a:t>
            </a:r>
            <a:endParaRPr sz="2400">
              <a:solidFill>
                <a:schemeClr val="accent4">
                  <a:lumMod val="50000"/>
                </a:schemeClr>
              </a:solidFill>
              <a:latin typeface="+mn-lt"/>
              <a:ea typeface="Roboto"/>
            </a:endParaRPr>
          </a:p>
        </p:txBody>
      </p:sp>
      <p:graphicFrame>
        <p:nvGraphicFramePr>
          <p:cNvPr id="1230" name="Google Shape;1230;p39"/>
          <p:cNvGraphicFramePr/>
          <p:nvPr>
            <p:extLst>
              <p:ext uri="{D42A27DB-BD31-4B8C-83A1-F6EECF244321}">
                <p14:modId xmlns:p14="http://schemas.microsoft.com/office/powerpoint/2010/main" val="1579137685"/>
              </p:ext>
            </p:extLst>
          </p:nvPr>
        </p:nvGraphicFramePr>
        <p:xfrm>
          <a:off x="838200" y="2167058"/>
          <a:ext cx="10515600" cy="4233453"/>
        </p:xfrm>
        <a:graphic>
          <a:graphicData uri="http://schemas.openxmlformats.org/drawingml/2006/table">
            <a:tbl>
              <a:tblPr>
                <a:noFill/>
                <a:tableStyleId>{3D8DA025-0081-4EF1-ABDC-AA6C290A2FA0}</a:tableStyleId>
              </a:tblPr>
              <a:tblGrid>
                <a:gridCol w="2499600">
                  <a:extLst>
                    <a:ext uri="{9D8B030D-6E8A-4147-A177-3AD203B41FA5}">
                      <a16:colId xmlns:a16="http://schemas.microsoft.com/office/drawing/2014/main" val="20000"/>
                    </a:ext>
                  </a:extLst>
                </a:gridCol>
                <a:gridCol w="2517000">
                  <a:extLst>
                    <a:ext uri="{9D8B030D-6E8A-4147-A177-3AD203B41FA5}">
                      <a16:colId xmlns:a16="http://schemas.microsoft.com/office/drawing/2014/main" val="20001"/>
                    </a:ext>
                  </a:extLst>
                </a:gridCol>
                <a:gridCol w="2196833">
                  <a:extLst>
                    <a:ext uri="{9D8B030D-6E8A-4147-A177-3AD203B41FA5}">
                      <a16:colId xmlns:a16="http://schemas.microsoft.com/office/drawing/2014/main" val="20002"/>
                    </a:ext>
                  </a:extLst>
                </a:gridCol>
                <a:gridCol w="3302167">
                  <a:extLst>
                    <a:ext uri="{9D8B030D-6E8A-4147-A177-3AD203B41FA5}">
                      <a16:colId xmlns:a16="http://schemas.microsoft.com/office/drawing/2014/main" val="20003"/>
                    </a:ext>
                  </a:extLst>
                </a:gridCol>
              </a:tblGrid>
              <a:tr h="633427">
                <a:tc>
                  <a:txBody>
                    <a:bodyPr/>
                    <a:lstStyle/>
                    <a:p>
                      <a:pPr marL="0" marR="0" lvl="0" indent="0" algn="l" rtl="0">
                        <a:lnSpc>
                          <a:spcPct val="100000"/>
                        </a:lnSpc>
                        <a:spcBef>
                          <a:spcPts val="0"/>
                        </a:spcBef>
                        <a:spcAft>
                          <a:spcPts val="0"/>
                        </a:spcAft>
                        <a:buClr>
                          <a:srgbClr val="000000"/>
                        </a:buClr>
                        <a:buSzPts val="1400"/>
                        <a:buFont typeface="Arial"/>
                        <a:buNone/>
                      </a:pPr>
                      <a:r>
                        <a:rPr lang="en-US" sz="1900" b="1" u="none" strike="noStrike" cap="none"/>
                        <a:t>Công đoạn</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900" b="1" u="none" strike="noStrike" cap="none" dirty="0"/>
                        <a:t>Thiết bị chính</a:t>
                      </a:r>
                      <a:endParaRPr sz="1900" b="0" i="0" u="none" strike="noStrike" cap="none" dirty="0">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900" b="1" u="none" strike="noStrike" cap="none"/>
                        <a:t>Nguồn năng lượng chính</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900" b="1" u="none" strike="noStrike" cap="none"/>
                        <a:t>Ghi chú/Tiêu thụ NL lớn nhất</a:t>
                      </a:r>
                      <a:endParaRPr sz="1900" b="0" i="0" u="none" strike="noStrike" cap="none">
                        <a:latin typeface="Arial"/>
                        <a:ea typeface="Arial"/>
                        <a:cs typeface="Arial"/>
                        <a:sym typeface="Arial"/>
                      </a:endParaRPr>
                    </a:p>
                  </a:txBody>
                  <a:tcPr marL="64467" marR="64467" marT="32233" marB="32233" anchor="ctr"/>
                </a:tc>
                <a:extLst>
                  <a:ext uri="{0D108BD9-81ED-4DB2-BD59-A6C34878D82A}">
                    <a16:rowId xmlns:a16="http://schemas.microsoft.com/office/drawing/2014/main" val="10000"/>
                  </a:ext>
                </a:extLst>
              </a:tr>
              <a:tr h="403633">
                <a:tc>
                  <a:txBody>
                    <a:bodyPr/>
                    <a:lstStyle/>
                    <a:p>
                      <a:pPr marL="0" marR="0" lvl="0" indent="0" algn="l" rtl="0">
                        <a:lnSpc>
                          <a:spcPct val="100000"/>
                        </a:lnSpc>
                        <a:spcBef>
                          <a:spcPts val="0"/>
                        </a:spcBef>
                        <a:spcAft>
                          <a:spcPts val="0"/>
                        </a:spcAft>
                        <a:buClr>
                          <a:srgbClr val="000000"/>
                        </a:buClr>
                        <a:buSzPts val="1400"/>
                        <a:buFont typeface="Arial"/>
                        <a:buNone/>
                      </a:pPr>
                      <a:r>
                        <a:rPr lang="en-US" sz="1900" b="0" u="none" strike="noStrike" cap="none"/>
                        <a:t>1. Kéo sợi</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extLst>
                  <a:ext uri="{0D108BD9-81ED-4DB2-BD59-A6C34878D82A}">
                    <a16:rowId xmlns:a16="http://schemas.microsoft.com/office/drawing/2014/main" val="10001"/>
                  </a:ext>
                </a:extLst>
              </a:tr>
              <a:tr h="348947">
                <a:tc>
                  <a:txBody>
                    <a:bodyPr/>
                    <a:lstStyle/>
                    <a:p>
                      <a:pPr marL="0" marR="0" lvl="0" indent="0" algn="l" rtl="0">
                        <a:lnSpc>
                          <a:spcPct val="100000"/>
                        </a:lnSpc>
                        <a:spcBef>
                          <a:spcPts val="0"/>
                        </a:spcBef>
                        <a:spcAft>
                          <a:spcPts val="0"/>
                        </a:spcAft>
                        <a:buClr>
                          <a:srgbClr val="000000"/>
                        </a:buClr>
                        <a:buSzPts val="1400"/>
                        <a:buFont typeface="Arial"/>
                        <a:buNone/>
                      </a:pPr>
                      <a:r>
                        <a:rPr lang="en-US" sz="1900" b="0" u="none" strike="noStrike" cap="none"/>
                        <a:t>2. Máy chải sợi</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extLst>
                  <a:ext uri="{0D108BD9-81ED-4DB2-BD59-A6C34878D82A}">
                    <a16:rowId xmlns:a16="http://schemas.microsoft.com/office/drawing/2014/main" val="10002"/>
                  </a:ext>
                </a:extLst>
              </a:tr>
              <a:tr h="348947">
                <a:tc>
                  <a:txBody>
                    <a:bodyPr/>
                    <a:lstStyle/>
                    <a:p>
                      <a:pPr marL="0" marR="0" lvl="0" indent="0" algn="l" rtl="0">
                        <a:lnSpc>
                          <a:spcPct val="100000"/>
                        </a:lnSpc>
                        <a:spcBef>
                          <a:spcPts val="0"/>
                        </a:spcBef>
                        <a:spcAft>
                          <a:spcPts val="0"/>
                        </a:spcAft>
                        <a:buClr>
                          <a:srgbClr val="000000"/>
                        </a:buClr>
                        <a:buSzPts val="1400"/>
                        <a:buFont typeface="Arial"/>
                        <a:buNone/>
                      </a:pPr>
                      <a:r>
                        <a:rPr lang="en-US" sz="1900" b="0" u="none" strike="noStrike" cap="none"/>
                        <a:t>3. Simplex</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extLst>
                  <a:ext uri="{0D108BD9-81ED-4DB2-BD59-A6C34878D82A}">
                    <a16:rowId xmlns:a16="http://schemas.microsoft.com/office/drawing/2014/main" val="10003"/>
                  </a:ext>
                </a:extLst>
              </a:tr>
              <a:tr h="348947">
                <a:tc>
                  <a:txBody>
                    <a:bodyPr/>
                    <a:lstStyle/>
                    <a:p>
                      <a:pPr marL="0" marR="0" lvl="0" indent="0" algn="l" rtl="0">
                        <a:lnSpc>
                          <a:spcPct val="100000"/>
                        </a:lnSpc>
                        <a:spcBef>
                          <a:spcPts val="0"/>
                        </a:spcBef>
                        <a:spcAft>
                          <a:spcPts val="0"/>
                        </a:spcAft>
                        <a:buClr>
                          <a:srgbClr val="000000"/>
                        </a:buClr>
                        <a:buSzPts val="1400"/>
                        <a:buFont typeface="Arial"/>
                        <a:buNone/>
                      </a:pPr>
                      <a:r>
                        <a:rPr lang="en-US" sz="1900" b="0" u="none" strike="noStrike" cap="none"/>
                        <a:t>4. Côn chỉ tự động</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extLst>
                  <a:ext uri="{0D108BD9-81ED-4DB2-BD59-A6C34878D82A}">
                    <a16:rowId xmlns:a16="http://schemas.microsoft.com/office/drawing/2014/main" val="10004"/>
                  </a:ext>
                </a:extLst>
              </a:tr>
              <a:tr h="348947">
                <a:tc>
                  <a:txBody>
                    <a:bodyPr/>
                    <a:lstStyle/>
                    <a:p>
                      <a:pPr marL="0" marR="0" lvl="0" indent="0" algn="l" rtl="0">
                        <a:lnSpc>
                          <a:spcPct val="100000"/>
                        </a:lnSpc>
                        <a:spcBef>
                          <a:spcPts val="0"/>
                        </a:spcBef>
                        <a:spcAft>
                          <a:spcPts val="0"/>
                        </a:spcAft>
                        <a:buClr>
                          <a:srgbClr val="000000"/>
                        </a:buClr>
                        <a:buSzPts val="1400"/>
                        <a:buFont typeface="Arial"/>
                        <a:buNone/>
                      </a:pPr>
                      <a:r>
                        <a:rPr lang="en-US" sz="1900" b="0" u="none" strike="noStrike" cap="none"/>
                        <a:t>5. Hồ sợi</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extLst>
                  <a:ext uri="{0D108BD9-81ED-4DB2-BD59-A6C34878D82A}">
                    <a16:rowId xmlns:a16="http://schemas.microsoft.com/office/drawing/2014/main" val="10005"/>
                  </a:ext>
                </a:extLst>
              </a:tr>
              <a:tr h="348947">
                <a:tc>
                  <a:txBody>
                    <a:bodyPr/>
                    <a:lstStyle/>
                    <a:p>
                      <a:pPr marL="0" marR="0" lvl="0" indent="0" algn="l" rtl="0">
                        <a:lnSpc>
                          <a:spcPct val="100000"/>
                        </a:lnSpc>
                        <a:spcBef>
                          <a:spcPts val="0"/>
                        </a:spcBef>
                        <a:spcAft>
                          <a:spcPts val="0"/>
                        </a:spcAft>
                        <a:buClr>
                          <a:srgbClr val="000000"/>
                        </a:buClr>
                        <a:buSzPts val="1400"/>
                        <a:buFont typeface="Arial"/>
                        <a:buNone/>
                      </a:pPr>
                      <a:r>
                        <a:rPr lang="en-US" sz="1900" b="0" u="none" strike="noStrike" cap="none"/>
                        <a:t>6. Dệt khí</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extLst>
                  <a:ext uri="{0D108BD9-81ED-4DB2-BD59-A6C34878D82A}">
                    <a16:rowId xmlns:a16="http://schemas.microsoft.com/office/drawing/2014/main" val="10006"/>
                  </a:ext>
                </a:extLst>
              </a:tr>
              <a:tr h="348947">
                <a:tc>
                  <a:txBody>
                    <a:bodyPr/>
                    <a:lstStyle/>
                    <a:p>
                      <a:pPr marL="0" marR="0" lvl="0" indent="0" algn="l" rtl="0">
                        <a:lnSpc>
                          <a:spcPct val="100000"/>
                        </a:lnSpc>
                        <a:spcBef>
                          <a:spcPts val="0"/>
                        </a:spcBef>
                        <a:spcAft>
                          <a:spcPts val="0"/>
                        </a:spcAft>
                        <a:buClr>
                          <a:srgbClr val="000000"/>
                        </a:buClr>
                        <a:buSzPts val="1400"/>
                        <a:buFont typeface="Arial"/>
                        <a:buNone/>
                      </a:pPr>
                      <a:r>
                        <a:rPr lang="en-US" sz="1900" b="0" u="none" strike="noStrike" cap="none"/>
                        <a:t>7. Dệt kiếm</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extLst>
                  <a:ext uri="{0D108BD9-81ED-4DB2-BD59-A6C34878D82A}">
                    <a16:rowId xmlns:a16="http://schemas.microsoft.com/office/drawing/2014/main" val="10007"/>
                  </a:ext>
                </a:extLst>
              </a:tr>
              <a:tr h="348947">
                <a:tc>
                  <a:txBody>
                    <a:bodyPr/>
                    <a:lstStyle/>
                    <a:p>
                      <a:pPr marL="0" marR="0" lvl="0" indent="0" algn="l" rtl="0">
                        <a:lnSpc>
                          <a:spcPct val="100000"/>
                        </a:lnSpc>
                        <a:spcBef>
                          <a:spcPts val="0"/>
                        </a:spcBef>
                        <a:spcAft>
                          <a:spcPts val="0"/>
                        </a:spcAft>
                        <a:buClr>
                          <a:srgbClr val="000000"/>
                        </a:buClr>
                        <a:buSzPts val="1400"/>
                        <a:buFont typeface="Arial"/>
                        <a:buNone/>
                      </a:pPr>
                      <a:r>
                        <a:rPr lang="en-US" sz="1900" b="0" u="none" strike="noStrike" cap="none"/>
                        <a:t>8. Nhuộm liên tục</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extLst>
                  <a:ext uri="{0D108BD9-81ED-4DB2-BD59-A6C34878D82A}">
                    <a16:rowId xmlns:a16="http://schemas.microsoft.com/office/drawing/2014/main" val="10008"/>
                  </a:ext>
                </a:extLst>
              </a:tr>
              <a:tr h="348947">
                <a:tc>
                  <a:txBody>
                    <a:bodyPr/>
                    <a:lstStyle/>
                    <a:p>
                      <a:pPr marL="0" marR="0" lvl="0" indent="0" algn="l" rtl="0">
                        <a:lnSpc>
                          <a:spcPct val="100000"/>
                        </a:lnSpc>
                        <a:spcBef>
                          <a:spcPts val="0"/>
                        </a:spcBef>
                        <a:spcAft>
                          <a:spcPts val="0"/>
                        </a:spcAft>
                        <a:buClr>
                          <a:srgbClr val="000000"/>
                        </a:buClr>
                        <a:buSzPts val="1400"/>
                        <a:buFont typeface="Arial"/>
                        <a:buNone/>
                      </a:pPr>
                      <a:r>
                        <a:rPr lang="en-US" sz="1900" b="0" u="none" strike="noStrike" cap="none"/>
                        <a:t>9. Hoàn tất</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extLst>
                  <a:ext uri="{0D108BD9-81ED-4DB2-BD59-A6C34878D82A}">
                    <a16:rowId xmlns:a16="http://schemas.microsoft.com/office/drawing/2014/main" val="10009"/>
                  </a:ext>
                </a:extLst>
              </a:tr>
              <a:tr h="348947">
                <a:tc>
                  <a:txBody>
                    <a:bodyPr/>
                    <a:lstStyle/>
                    <a:p>
                      <a:pPr marL="0" marR="0" lvl="0" indent="0" algn="l" rtl="0">
                        <a:lnSpc>
                          <a:spcPct val="100000"/>
                        </a:lnSpc>
                        <a:spcBef>
                          <a:spcPts val="0"/>
                        </a:spcBef>
                        <a:spcAft>
                          <a:spcPts val="0"/>
                        </a:spcAft>
                        <a:buClr>
                          <a:srgbClr val="000000"/>
                        </a:buClr>
                        <a:buSzPts val="1400"/>
                        <a:buFont typeface="Arial"/>
                        <a:buNone/>
                      </a:pPr>
                      <a:r>
                        <a:rPr lang="en-US" sz="1900" b="0" u="none" strike="noStrike" cap="none"/>
                        <a:t>10. May mặc</a:t>
                      </a: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dirty="0">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a:latin typeface="Arial"/>
                        <a:ea typeface="Arial"/>
                        <a:cs typeface="Arial"/>
                        <a:sym typeface="Arial"/>
                      </a:endParaRPr>
                    </a:p>
                  </a:txBody>
                  <a:tcPr marL="64467" marR="64467" marT="32233" marB="32233" anchor="ctr"/>
                </a:tc>
                <a:tc>
                  <a:txBody>
                    <a:bodyPr/>
                    <a:lstStyle/>
                    <a:p>
                      <a:pPr marL="0" marR="0" lvl="0" indent="0" algn="l" rtl="0">
                        <a:lnSpc>
                          <a:spcPct val="100000"/>
                        </a:lnSpc>
                        <a:spcBef>
                          <a:spcPts val="0"/>
                        </a:spcBef>
                        <a:spcAft>
                          <a:spcPts val="0"/>
                        </a:spcAft>
                        <a:buClr>
                          <a:srgbClr val="000000"/>
                        </a:buClr>
                        <a:buSzPts val="1400"/>
                        <a:buFont typeface="Arial"/>
                        <a:buNone/>
                      </a:pPr>
                      <a:endParaRPr sz="1900" b="0" i="0" u="none" strike="noStrike" cap="none" dirty="0">
                        <a:latin typeface="Arial"/>
                        <a:ea typeface="Arial"/>
                        <a:cs typeface="Arial"/>
                        <a:sym typeface="Arial"/>
                      </a:endParaRPr>
                    </a:p>
                  </a:txBody>
                  <a:tcPr marL="64467" marR="64467" marT="32233" marB="32233" anchor="ctr"/>
                </a:tc>
                <a:extLst>
                  <a:ext uri="{0D108BD9-81ED-4DB2-BD59-A6C34878D82A}">
                    <a16:rowId xmlns:a16="http://schemas.microsoft.com/office/drawing/2014/main" val="10010"/>
                  </a:ext>
                </a:extLst>
              </a:tr>
            </a:tbl>
          </a:graphicData>
        </a:graphic>
      </p:graphicFrame>
      <p:sp>
        <p:nvSpPr>
          <p:cNvPr id="1231" name="Google Shape;1231;p39"/>
          <p:cNvSpPr txBox="1"/>
          <p:nvPr/>
        </p:nvSpPr>
        <p:spPr>
          <a:xfrm>
            <a:off x="838200" y="1756679"/>
            <a:ext cx="4097312" cy="410379"/>
          </a:xfrm>
          <a:prstGeom prst="rect">
            <a:avLst/>
          </a:prstGeom>
          <a:noFill/>
          <a:ln>
            <a:noFill/>
          </a:ln>
        </p:spPr>
        <p:txBody>
          <a:bodyPr spcFirstLastPara="1" wrap="square" lIns="121900" tIns="60933" rIns="121900" bIns="60933" anchor="t" anchorCtr="0">
            <a:spAutoFit/>
          </a:bodyPr>
          <a:lstStyle/>
          <a:p>
            <a:r>
              <a:rPr lang="en-US" b="1" i="1">
                <a:solidFill>
                  <a:schemeClr val="accent6"/>
                </a:solidFill>
              </a:rPr>
              <a:t>Điền thông tin vào bảng sau:</a:t>
            </a:r>
            <a:endParaRPr sz="2489"/>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4"/>
          <p:cNvSpPr txBox="1">
            <a:spLocks noGrp="1"/>
          </p:cNvSpPr>
          <p:nvPr>
            <p:ph type="title" idx="4294967295"/>
          </p:nvPr>
        </p:nvSpPr>
        <p:spPr>
          <a:xfrm>
            <a:off x="548099" y="1068500"/>
            <a:ext cx="10875371" cy="640557"/>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sym typeface="Roboto"/>
              </a:rPr>
              <a:t>Sơ bộ về ngành dệt may</a:t>
            </a:r>
            <a:endParaRPr sz="2400" dirty="0">
              <a:solidFill>
                <a:schemeClr val="accent4">
                  <a:lumMod val="50000"/>
                </a:schemeClr>
              </a:solidFill>
              <a:latin typeface="+mn-lt"/>
              <a:ea typeface="Roboto"/>
              <a:sym typeface="Roboto"/>
            </a:endParaRPr>
          </a:p>
        </p:txBody>
      </p:sp>
      <p:sp>
        <p:nvSpPr>
          <p:cNvPr id="524" name="Google Shape;524;p4"/>
          <p:cNvSpPr txBox="1"/>
          <p:nvPr/>
        </p:nvSpPr>
        <p:spPr>
          <a:xfrm>
            <a:off x="4639159" y="1078901"/>
            <a:ext cx="7282875" cy="5564707"/>
          </a:xfrm>
          <a:prstGeom prst="rect">
            <a:avLst/>
          </a:prstGeom>
          <a:noFill/>
          <a:ln>
            <a:noFill/>
          </a:ln>
        </p:spPr>
        <p:txBody>
          <a:bodyPr spcFirstLastPara="1" wrap="square" lIns="121900" tIns="60933" rIns="121900" bIns="60933" anchor="t" anchorCtr="0">
            <a:noAutofit/>
          </a:bodyPr>
          <a:lstStyle/>
          <a:p>
            <a:pPr>
              <a:lnSpc>
                <a:spcPct val="90000"/>
              </a:lnSpc>
            </a:pPr>
            <a:r>
              <a:rPr lang="en-US" sz="2000"/>
              <a:t>Công nghiệp dệt may là một trong những ngành công nghiệp sản xuất chính và đóng góp chủ lực cho nền kinh tế quốc gia, kim ngạch xuất khẩu hiện đang đứng thứ 2 thế giới chỉ sau Trung Quốc.</a:t>
            </a:r>
            <a:endParaRPr sz="2489"/>
          </a:p>
          <a:p>
            <a:pPr marL="380990" indent="-380990">
              <a:lnSpc>
                <a:spcPct val="90000"/>
              </a:lnSpc>
              <a:spcBef>
                <a:spcPts val="800"/>
              </a:spcBef>
              <a:buSzPts val="1500"/>
              <a:buFont typeface="Arial"/>
              <a:buChar char="•"/>
            </a:pPr>
            <a:r>
              <a:rPr lang="en-US" sz="2000"/>
              <a:t>Số lượng công ty trong ngành: khoảng 7,000 công ty</a:t>
            </a:r>
            <a:endParaRPr sz="2489"/>
          </a:p>
          <a:p>
            <a:pPr marL="380990" indent="-380990">
              <a:lnSpc>
                <a:spcPct val="90000"/>
              </a:lnSpc>
              <a:spcBef>
                <a:spcPts val="800"/>
              </a:spcBef>
              <a:buSzPts val="1500"/>
              <a:buFont typeface="Arial"/>
              <a:buChar char="•"/>
            </a:pPr>
            <a:r>
              <a:rPr lang="en-US" sz="2000"/>
              <a:t>Số lượng lao động: khoảng 3 triệu lao động.</a:t>
            </a:r>
            <a:endParaRPr sz="2489"/>
          </a:p>
          <a:p>
            <a:pPr marL="380990" indent="-380990">
              <a:lnSpc>
                <a:spcPct val="90000"/>
              </a:lnSpc>
              <a:spcBef>
                <a:spcPts val="800"/>
              </a:spcBef>
              <a:buSzPts val="1500"/>
              <a:buFont typeface="Arial"/>
              <a:buChar char="•"/>
            </a:pPr>
            <a:r>
              <a:rPr lang="en-US" sz="2000"/>
              <a:t>Kim ngạch xuất khẩu dệt may năm 2024: 44 tỷ USD. Mỹ là thị trường lớn nhất của ngành, tiếp theo là Nhật Bản, EU, Hàn Quốc, Trung Quốc và ASEAN.</a:t>
            </a:r>
            <a:endParaRPr sz="2489"/>
          </a:p>
          <a:p>
            <a:pPr>
              <a:lnSpc>
                <a:spcPct val="90000"/>
              </a:lnSpc>
              <a:spcBef>
                <a:spcPts val="800"/>
              </a:spcBef>
            </a:pPr>
            <a:r>
              <a:rPr lang="en-US" sz="2000">
                <a:solidFill>
                  <a:schemeClr val="dk1"/>
                </a:solidFill>
              </a:rPr>
              <a:t>Ngành </a:t>
            </a:r>
            <a:r>
              <a:rPr lang="en-US" sz="2000" u="sng">
                <a:solidFill>
                  <a:schemeClr val="dk1"/>
                </a:solidFill>
                <a:hlinkClick r:id="rId3">
                  <a:extLst>
                    <a:ext uri="{A12FA001-AC4F-418D-AE19-62706E023703}">
                      <ahyp:hlinkClr xmlns:ahyp="http://schemas.microsoft.com/office/drawing/2018/hyperlinkcolor" val="tx"/>
                    </a:ext>
                  </a:extLst>
                </a:hlinkClick>
              </a:rPr>
              <a:t>dệt may</a:t>
            </a:r>
            <a:r>
              <a:rPr lang="en-US" sz="2000">
                <a:solidFill>
                  <a:schemeClr val="dk1"/>
                </a:solidFill>
              </a:rPr>
              <a:t> tiêu thụ lượng lớn tài nguyên thiên nhiên như nước, năng lượng và hóa chất. Dựa trên danh mục các cơ sở sử dụng năng lượng trọng điểm năm 2023, ngành Dệt may có:</a:t>
            </a:r>
            <a:endParaRPr sz="2489"/>
          </a:p>
          <a:p>
            <a:pPr marL="457189" indent="-457189">
              <a:lnSpc>
                <a:spcPct val="90000"/>
              </a:lnSpc>
              <a:spcBef>
                <a:spcPts val="800"/>
              </a:spcBef>
              <a:buSzPts val="1500"/>
              <a:buFont typeface="Arial"/>
              <a:buChar char="•"/>
            </a:pPr>
            <a:r>
              <a:rPr lang="en-US" sz="2000">
                <a:solidFill>
                  <a:schemeClr val="dk1"/>
                </a:solidFill>
              </a:rPr>
              <a:t>7% số lượng DN DEU trên cả nước, trong đó 53% là DN sản xuất sợi, 22% DN may mặc và 25 DN dệt nhuộm</a:t>
            </a:r>
            <a:endParaRPr sz="2489"/>
          </a:p>
          <a:p>
            <a:pPr marL="457189" indent="-457189">
              <a:lnSpc>
                <a:spcPct val="90000"/>
              </a:lnSpc>
              <a:spcBef>
                <a:spcPts val="800"/>
              </a:spcBef>
              <a:buSzPts val="1500"/>
              <a:buFont typeface="Arial"/>
              <a:buChar char="•"/>
            </a:pPr>
            <a:r>
              <a:rPr lang="en-US" sz="2000">
                <a:solidFill>
                  <a:schemeClr val="dk1"/>
                </a:solidFill>
              </a:rPr>
              <a:t>Tiêu thụ khoảng 5% năng lượng trên tổng số các DEU</a:t>
            </a:r>
            <a:endParaRPr sz="2400">
              <a:solidFill>
                <a:schemeClr val="dk1"/>
              </a:solidFill>
            </a:endParaRPr>
          </a:p>
        </p:txBody>
      </p:sp>
      <p:pic>
        <p:nvPicPr>
          <p:cNvPr id="525" name="Google Shape;525;p4"/>
          <p:cNvPicPr preferRelativeResize="0"/>
          <p:nvPr/>
        </p:nvPicPr>
        <p:blipFill rotWithShape="1">
          <a:blip r:embed="rId4">
            <a:alphaModFix/>
          </a:blip>
          <a:srcRect/>
          <a:stretch/>
        </p:blipFill>
        <p:spPr>
          <a:xfrm>
            <a:off x="689613" y="1709057"/>
            <a:ext cx="3329080" cy="4548274"/>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35"/>
        <p:cNvGrpSpPr/>
        <p:nvPr/>
      </p:nvGrpSpPr>
      <p:grpSpPr>
        <a:xfrm>
          <a:off x="0" y="0"/>
          <a:ext cx="0" cy="0"/>
          <a:chOff x="0" y="0"/>
          <a:chExt cx="0" cy="0"/>
        </a:xfrm>
      </p:grpSpPr>
      <p:sp>
        <p:nvSpPr>
          <p:cNvPr id="1236" name="Google Shape;1236;p40"/>
          <p:cNvSpPr txBox="1">
            <a:spLocks noGrp="1"/>
          </p:cNvSpPr>
          <p:nvPr>
            <p:ph type="title" idx="4294967295"/>
          </p:nvPr>
        </p:nvSpPr>
        <p:spPr>
          <a:xfrm>
            <a:off x="569943" y="2438400"/>
            <a:ext cx="11360800" cy="1746873"/>
          </a:xfrm>
          <a:prstGeom prst="rect">
            <a:avLst/>
          </a:prstGeom>
          <a:noFill/>
          <a:ln>
            <a:noFill/>
          </a:ln>
        </p:spPr>
        <p:txBody>
          <a:bodyPr spcFirstLastPara="1" wrap="square" lIns="121900" tIns="121900" rIns="121900" bIns="121900" anchor="ctr" anchorCtr="0">
            <a:noAutofit/>
          </a:bodyPr>
          <a:lstStyle/>
          <a:p>
            <a:pPr marL="457200" indent="-317500" algn="ctr">
              <a:buSzPts val="5200"/>
              <a:buFont typeface="Roboto"/>
            </a:pPr>
            <a:r>
              <a:rPr lang="en-US" sz="4000" dirty="0">
                <a:solidFill>
                  <a:schemeClr val="accent4">
                    <a:lumMod val="50000"/>
                  </a:schemeClr>
                </a:solidFill>
                <a:latin typeface="+mn-lt"/>
                <a:ea typeface="Roboto"/>
              </a:rPr>
              <a:t>TRÂN TRỌNG CẢM ƠN</a:t>
            </a:r>
            <a:endParaRPr sz="4000" dirty="0">
              <a:solidFill>
                <a:schemeClr val="accent4">
                  <a:lumMod val="50000"/>
                </a:schemeClr>
              </a:solidFill>
              <a:latin typeface="+mn-lt"/>
              <a:ea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5"/>
          <p:cNvSpPr txBox="1">
            <a:spLocks noGrp="1"/>
          </p:cNvSpPr>
          <p:nvPr>
            <p:ph type="title" idx="4294967295"/>
          </p:nvPr>
        </p:nvSpPr>
        <p:spPr>
          <a:xfrm>
            <a:off x="415599" y="960401"/>
            <a:ext cx="11253116" cy="1007600"/>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Chuỗi giá trị ngành dệt may</a:t>
            </a:r>
            <a:endParaRPr sz="2400" dirty="0">
              <a:solidFill>
                <a:schemeClr val="accent4">
                  <a:lumMod val="50000"/>
                </a:schemeClr>
              </a:solidFill>
              <a:latin typeface="+mn-lt"/>
              <a:ea typeface="Roboto"/>
            </a:endParaRPr>
          </a:p>
        </p:txBody>
      </p:sp>
      <p:sp>
        <p:nvSpPr>
          <p:cNvPr id="531" name="Google Shape;531;p5"/>
          <p:cNvSpPr txBox="1">
            <a:spLocks noGrp="1"/>
          </p:cNvSpPr>
          <p:nvPr>
            <p:ph type="body" idx="4294967295"/>
          </p:nvPr>
        </p:nvSpPr>
        <p:spPr>
          <a:xfrm>
            <a:off x="415599" y="2244686"/>
            <a:ext cx="3744000" cy="4239200"/>
          </a:xfrm>
          <a:prstGeom prst="rect">
            <a:avLst/>
          </a:prstGeom>
          <a:noFill/>
          <a:ln>
            <a:noFill/>
          </a:ln>
        </p:spPr>
        <p:txBody>
          <a:bodyPr spcFirstLastPara="1" wrap="square" lIns="121900" tIns="121900" rIns="121900" bIns="121900" anchor="t" anchorCtr="0">
            <a:normAutofit/>
          </a:bodyPr>
          <a:lstStyle/>
          <a:p>
            <a:pPr marL="203195" indent="0">
              <a:buNone/>
            </a:pPr>
            <a:r>
              <a:rPr lang="en-US" sz="2400" dirty="0"/>
              <a:t>Chuỗi giá trị ngành dệt may Việt Nam với 3 mảng chính:</a:t>
            </a:r>
            <a:endParaRPr dirty="0"/>
          </a:p>
          <a:p>
            <a:pPr marL="203195" indent="0">
              <a:buNone/>
            </a:pPr>
            <a:endParaRPr sz="2400" dirty="0"/>
          </a:p>
          <a:p>
            <a:pPr>
              <a:buFont typeface="Arial"/>
              <a:buChar char="•"/>
            </a:pPr>
            <a:r>
              <a:rPr lang="en-US" sz="2400" dirty="0"/>
              <a:t>Mảng sợi</a:t>
            </a:r>
            <a:endParaRPr dirty="0"/>
          </a:p>
          <a:p>
            <a:pPr>
              <a:buFont typeface="Arial"/>
              <a:buChar char="•"/>
            </a:pPr>
            <a:r>
              <a:rPr lang="en-US" sz="2400" dirty="0"/>
              <a:t>Mảng dệt nhuộm</a:t>
            </a:r>
            <a:endParaRPr dirty="0"/>
          </a:p>
          <a:p>
            <a:pPr>
              <a:buFont typeface="Arial"/>
              <a:buChar char="•"/>
            </a:pPr>
            <a:r>
              <a:rPr lang="en-US" sz="2400" dirty="0"/>
              <a:t>Mảng may mặc</a:t>
            </a:r>
            <a:endParaRPr dirty="0"/>
          </a:p>
        </p:txBody>
      </p:sp>
      <p:sp>
        <p:nvSpPr>
          <p:cNvPr id="532" name="Google Shape;532;p5"/>
          <p:cNvSpPr txBox="1">
            <a:spLocks noGrp="1"/>
          </p:cNvSpPr>
          <p:nvPr>
            <p:ph type="sldNum" idx="12"/>
          </p:nvPr>
        </p:nvSpPr>
        <p:spPr>
          <a:xfrm>
            <a:off x="0" y="0"/>
            <a:ext cx="0" cy="0"/>
          </a:xfrm>
          <a:prstGeom prst="rect">
            <a:avLst/>
          </a:prstGeom>
          <a:noFill/>
          <a:ln>
            <a:noFill/>
          </a:ln>
        </p:spPr>
        <p:txBody>
          <a:bodyPr spcFirstLastPara="1" wrap="square" lIns="121900" tIns="60933" rIns="121900" bIns="60933" anchor="t" anchorCtr="0">
            <a:noAutofit/>
          </a:bodyPr>
          <a:lstStyle/>
          <a:p>
            <a:fld id="{00000000-1234-1234-1234-123412341234}" type="slidenum">
              <a:rPr lang="en-US"/>
              <a:pPr/>
              <a:t>5</a:t>
            </a:fld>
            <a:endParaRPr/>
          </a:p>
        </p:txBody>
      </p:sp>
      <p:pic>
        <p:nvPicPr>
          <p:cNvPr id="533" name="Google Shape;533;p5"/>
          <p:cNvPicPr preferRelativeResize="0"/>
          <p:nvPr/>
        </p:nvPicPr>
        <p:blipFill rotWithShape="1">
          <a:blip r:embed="rId3">
            <a:alphaModFix/>
          </a:blip>
          <a:srcRect/>
          <a:stretch/>
        </p:blipFill>
        <p:spPr>
          <a:xfrm>
            <a:off x="4274324" y="1968001"/>
            <a:ext cx="7394393" cy="373504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p6"/>
          <p:cNvSpPr txBox="1">
            <a:spLocks noGrp="1"/>
          </p:cNvSpPr>
          <p:nvPr>
            <p:ph type="title" idx="4294967295"/>
          </p:nvPr>
        </p:nvSpPr>
        <p:spPr>
          <a:xfrm>
            <a:off x="469433" y="1034806"/>
            <a:ext cx="11253116" cy="752068"/>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Chuỗi giá trị ngành dệt may</a:t>
            </a:r>
            <a:endParaRPr sz="2400" dirty="0">
              <a:solidFill>
                <a:schemeClr val="accent4">
                  <a:lumMod val="50000"/>
                </a:schemeClr>
              </a:solidFill>
              <a:latin typeface="+mn-lt"/>
              <a:ea typeface="Roboto"/>
            </a:endParaRPr>
          </a:p>
        </p:txBody>
      </p:sp>
      <p:graphicFrame>
        <p:nvGraphicFramePr>
          <p:cNvPr id="539" name="Google Shape;539;p6"/>
          <p:cNvGraphicFramePr/>
          <p:nvPr>
            <p:extLst>
              <p:ext uri="{D42A27DB-BD31-4B8C-83A1-F6EECF244321}">
                <p14:modId xmlns:p14="http://schemas.microsoft.com/office/powerpoint/2010/main" val="2761855368"/>
              </p:ext>
            </p:extLst>
          </p:nvPr>
        </p:nvGraphicFramePr>
        <p:xfrm>
          <a:off x="153746" y="1906616"/>
          <a:ext cx="11722568" cy="4389162"/>
        </p:xfrm>
        <a:graphic>
          <a:graphicData uri="http://schemas.openxmlformats.org/drawingml/2006/table">
            <a:tbl>
              <a:tblPr firstRow="1" bandRow="1">
                <a:noFill/>
                <a:tableStyleId>{9CB85060-FD68-45B5-9A24-E18412CC05C5}</a:tableStyleId>
              </a:tblPr>
              <a:tblGrid>
                <a:gridCol w="1071058">
                  <a:extLst>
                    <a:ext uri="{9D8B030D-6E8A-4147-A177-3AD203B41FA5}">
                      <a16:colId xmlns:a16="http://schemas.microsoft.com/office/drawing/2014/main" val="20000"/>
                    </a:ext>
                  </a:extLst>
                </a:gridCol>
                <a:gridCol w="1520072">
                  <a:extLst>
                    <a:ext uri="{9D8B030D-6E8A-4147-A177-3AD203B41FA5}">
                      <a16:colId xmlns:a16="http://schemas.microsoft.com/office/drawing/2014/main" val="20001"/>
                    </a:ext>
                  </a:extLst>
                </a:gridCol>
                <a:gridCol w="1560074">
                  <a:extLst>
                    <a:ext uri="{9D8B030D-6E8A-4147-A177-3AD203B41FA5}">
                      <a16:colId xmlns:a16="http://schemas.microsoft.com/office/drawing/2014/main" val="20002"/>
                    </a:ext>
                  </a:extLst>
                </a:gridCol>
                <a:gridCol w="1720081">
                  <a:extLst>
                    <a:ext uri="{9D8B030D-6E8A-4147-A177-3AD203B41FA5}">
                      <a16:colId xmlns:a16="http://schemas.microsoft.com/office/drawing/2014/main" val="20003"/>
                    </a:ext>
                  </a:extLst>
                </a:gridCol>
                <a:gridCol w="1790084">
                  <a:extLst>
                    <a:ext uri="{9D8B030D-6E8A-4147-A177-3AD203B41FA5}">
                      <a16:colId xmlns:a16="http://schemas.microsoft.com/office/drawing/2014/main" val="20004"/>
                    </a:ext>
                  </a:extLst>
                </a:gridCol>
                <a:gridCol w="1970093">
                  <a:extLst>
                    <a:ext uri="{9D8B030D-6E8A-4147-A177-3AD203B41FA5}">
                      <a16:colId xmlns:a16="http://schemas.microsoft.com/office/drawing/2014/main" val="20005"/>
                    </a:ext>
                  </a:extLst>
                </a:gridCol>
                <a:gridCol w="2091106">
                  <a:extLst>
                    <a:ext uri="{9D8B030D-6E8A-4147-A177-3AD203B41FA5}">
                      <a16:colId xmlns:a16="http://schemas.microsoft.com/office/drawing/2014/main" val="20006"/>
                    </a:ext>
                  </a:extLst>
                </a:gridCol>
              </a:tblGrid>
              <a:tr h="574877">
                <a:tc>
                  <a:txBody>
                    <a:bodyPr/>
                    <a:lstStyle/>
                    <a:p>
                      <a:pPr marL="0" marR="0" lvl="0" indent="0" algn="l" rtl="0">
                        <a:lnSpc>
                          <a:spcPct val="100000"/>
                        </a:lnSpc>
                        <a:spcBef>
                          <a:spcPts val="0"/>
                        </a:spcBef>
                        <a:spcAft>
                          <a:spcPts val="0"/>
                        </a:spcAft>
                        <a:buNone/>
                      </a:pPr>
                      <a:endParaRPr sz="1900" b="1" u="none" strike="noStrike" cap="none"/>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dk1"/>
                    </a:solidFill>
                  </a:tcPr>
                </a:tc>
                <a:tc gridSpan="2">
                  <a:txBody>
                    <a:bodyPr/>
                    <a:lstStyle/>
                    <a:p>
                      <a:pPr marL="0" marR="0" lvl="0" indent="0" algn="l" rtl="0">
                        <a:lnSpc>
                          <a:spcPct val="100000"/>
                        </a:lnSpc>
                        <a:spcBef>
                          <a:spcPts val="0"/>
                        </a:spcBef>
                        <a:spcAft>
                          <a:spcPts val="0"/>
                        </a:spcAft>
                        <a:buClr>
                          <a:srgbClr val="000000"/>
                        </a:buClr>
                        <a:buSzPts val="1400"/>
                        <a:buFont typeface="Arial"/>
                        <a:buNone/>
                      </a:pPr>
                      <a:r>
                        <a:rPr lang="en-US" sz="1900" b="1" u="none" strike="noStrike" cap="none">
                          <a:solidFill>
                            <a:srgbClr val="FFFFFF"/>
                          </a:solidFill>
                        </a:rPr>
                        <a:t>SẢN XUẤT SỢI THÔ</a:t>
                      </a:r>
                      <a:endParaRPr sz="1900" b="1" u="none" strike="noStrike" cap="none"/>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dk1"/>
                    </a:solidFill>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900" b="1" u="none" strike="noStrike" cap="none">
                          <a:solidFill>
                            <a:srgbClr val="FFFFFF"/>
                          </a:solidFill>
                        </a:rPr>
                        <a:t>SẢN XUẤT SỢI</a:t>
                      </a:r>
                      <a:endParaRPr sz="1900" b="1" u="none" strike="noStrike" cap="none"/>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dk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900" b="1" u="none" strike="noStrike" cap="none">
                          <a:solidFill>
                            <a:srgbClr val="FFFFFF"/>
                          </a:solidFill>
                        </a:rPr>
                        <a:t>SẢN XUẤT VẢI MỘC</a:t>
                      </a:r>
                      <a:endParaRPr sz="1900" b="1" u="none" strike="noStrike" cap="none"/>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dk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900" b="1" u="none" strike="noStrike" cap="none">
                          <a:solidFill>
                            <a:srgbClr val="FFFFFF"/>
                          </a:solidFill>
                        </a:rPr>
                        <a:t>HOÀN THIỆN</a:t>
                      </a:r>
                      <a:endParaRPr sz="1900" b="1" u="none" strike="noStrike" cap="none"/>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dk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900" b="1" u="none" strike="noStrike" cap="none">
                          <a:solidFill>
                            <a:srgbClr val="FFFFFF"/>
                          </a:solidFill>
                        </a:rPr>
                        <a:t>ĐÓNG GÓI</a:t>
                      </a:r>
                      <a:endParaRPr sz="1900" b="1" u="none" strike="noStrike" cap="none"/>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1149743">
                <a:tc>
                  <a:txBody>
                    <a:bodyPr/>
                    <a:lstStyle/>
                    <a:p>
                      <a:pPr marL="0" marR="0" lvl="0" indent="0" algn="l" rtl="0">
                        <a:lnSpc>
                          <a:spcPct val="100000"/>
                        </a:lnSpc>
                        <a:spcBef>
                          <a:spcPts val="0"/>
                        </a:spcBef>
                        <a:spcAft>
                          <a:spcPts val="0"/>
                        </a:spcAft>
                        <a:buClr>
                          <a:srgbClr val="000000"/>
                        </a:buClr>
                        <a:buSzPts val="1200"/>
                        <a:buFont typeface="Arial"/>
                        <a:buNone/>
                      </a:pPr>
                      <a:r>
                        <a:rPr lang="en-US" sz="1600" b="1" u="none" strike="noStrike" cap="none">
                          <a:solidFill>
                            <a:schemeClr val="dk1"/>
                          </a:solidFill>
                        </a:rPr>
                        <a:t>Quy trình</a:t>
                      </a:r>
                      <a:endParaRPr sz="1600" b="1" u="none" strike="noStrike" cap="none">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2EBD8"/>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600" b="0" u="none" strike="noStrike" cap="none">
                          <a:solidFill>
                            <a:schemeClr val="dk1"/>
                          </a:solidFill>
                        </a:rPr>
                        <a:t>Sản xuất sợi tự nhiên</a:t>
                      </a:r>
                      <a:endParaRPr sz="1600" b="0" u="none" strike="noStrike" cap="none">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2EBD8"/>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600" b="0" u="none" strike="noStrike" cap="none">
                          <a:solidFill>
                            <a:schemeClr val="dk1"/>
                          </a:solidFill>
                        </a:rPr>
                        <a:t>Sản xuất sợi nhân tạo</a:t>
                      </a:r>
                      <a:endParaRPr sz="1600" b="0" u="none" strike="noStrike" cap="none">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2EBD8"/>
                    </a:solidFill>
                  </a:tcPr>
                </a:tc>
                <a:tc>
                  <a:txBody>
                    <a:bodyPr/>
                    <a:lstStyle/>
                    <a:p>
                      <a:pPr marL="239554" marR="0" lvl="0" indent="-171450" algn="l" rtl="0">
                        <a:lnSpc>
                          <a:spcPct val="100000"/>
                        </a:lnSpc>
                        <a:spcBef>
                          <a:spcPts val="0"/>
                        </a:spcBef>
                        <a:spcAft>
                          <a:spcPts val="0"/>
                        </a:spcAft>
                        <a:buClr>
                          <a:srgbClr val="000000"/>
                        </a:buClr>
                        <a:buSzPts val="1200"/>
                        <a:buFont typeface="Arial"/>
                        <a:buChar char="•"/>
                      </a:pPr>
                      <a:r>
                        <a:rPr lang="en-US" sz="1600" b="0" u="none" strike="noStrike" cap="none">
                          <a:solidFill>
                            <a:schemeClr val="dk1"/>
                          </a:solidFill>
                        </a:rPr>
                        <a:t>Kéo</a:t>
                      </a:r>
                      <a:endParaRPr sz="1600" b="0" u="none" strike="noStrike" cap="none">
                        <a:solidFill>
                          <a:schemeClr val="dk1"/>
                        </a:solidFill>
                      </a:endParaRPr>
                    </a:p>
                    <a:p>
                      <a:pPr marL="239554" marR="0"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Xoắn</a:t>
                      </a:r>
                      <a:endParaRPr sz="1600" b="0" u="none" strike="noStrike" cap="none">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2EBD8"/>
                    </a:solidFill>
                  </a:tcPr>
                </a:tc>
                <a:tc>
                  <a:txBody>
                    <a:bodyPr/>
                    <a:lstStyle/>
                    <a:p>
                      <a:pPr marL="239554" marR="0" lvl="0" indent="-171450" algn="l" rtl="0">
                        <a:lnSpc>
                          <a:spcPct val="100000"/>
                        </a:lnSpc>
                        <a:spcBef>
                          <a:spcPts val="0"/>
                        </a:spcBef>
                        <a:spcAft>
                          <a:spcPts val="0"/>
                        </a:spcAft>
                        <a:buClr>
                          <a:srgbClr val="000000"/>
                        </a:buClr>
                        <a:buSzPts val="1200"/>
                        <a:buFont typeface="Arial"/>
                        <a:buChar char="•"/>
                      </a:pPr>
                      <a:r>
                        <a:rPr lang="en-US" sz="1600" b="0" u="none" strike="noStrike" cap="none">
                          <a:solidFill>
                            <a:schemeClr val="dk1"/>
                          </a:solidFill>
                        </a:rPr>
                        <a:t>Dệt thoi</a:t>
                      </a:r>
                      <a:endParaRPr sz="1600" b="0" u="none" strike="noStrike" cap="none">
                        <a:solidFill>
                          <a:schemeClr val="dk1"/>
                        </a:solidFill>
                      </a:endParaRPr>
                    </a:p>
                    <a:p>
                      <a:pPr marL="239554" marR="0"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Dệt kim</a:t>
                      </a:r>
                      <a:endParaRPr sz="1600" b="0" u="none" strike="noStrike" cap="none">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2EBD8"/>
                    </a:solidFill>
                  </a:tcPr>
                </a:tc>
                <a:tc>
                  <a:txBody>
                    <a:bodyPr/>
                    <a:lstStyle/>
                    <a:p>
                      <a:pPr marL="239554" marR="0" lvl="0" indent="-171450" algn="l" rtl="0">
                        <a:lnSpc>
                          <a:spcPct val="100000"/>
                        </a:lnSpc>
                        <a:spcBef>
                          <a:spcPts val="0"/>
                        </a:spcBef>
                        <a:spcAft>
                          <a:spcPts val="0"/>
                        </a:spcAft>
                        <a:buClr>
                          <a:srgbClr val="000000"/>
                        </a:buClr>
                        <a:buSzPts val="1200"/>
                        <a:buFont typeface="Arial"/>
                        <a:buChar char="•"/>
                      </a:pPr>
                      <a:r>
                        <a:rPr lang="en-US" sz="1600" b="0" u="none" strike="noStrike" cap="none">
                          <a:solidFill>
                            <a:schemeClr val="dk1"/>
                          </a:solidFill>
                        </a:rPr>
                        <a:t>Tiền xử lý</a:t>
                      </a:r>
                      <a:endParaRPr sz="1600" b="0" u="none" strike="noStrike" cap="none">
                        <a:solidFill>
                          <a:schemeClr val="dk1"/>
                        </a:solidFill>
                      </a:endParaRPr>
                    </a:p>
                    <a:p>
                      <a:pPr marL="239554" marR="289560"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Nhuộm In</a:t>
                      </a:r>
                      <a:endParaRPr sz="1600" b="0" u="none" strike="noStrike" cap="none">
                        <a:solidFill>
                          <a:schemeClr val="dk1"/>
                        </a:solidFill>
                      </a:endParaRPr>
                    </a:p>
                    <a:p>
                      <a:pPr marL="239554" marR="0"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Hoàn tất</a:t>
                      </a:r>
                      <a:endParaRPr sz="1600" b="0" u="none" strike="noStrike" cap="none">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2EBD8"/>
                    </a:solidFill>
                  </a:tcPr>
                </a:tc>
                <a:tc>
                  <a:txBody>
                    <a:bodyPr/>
                    <a:lstStyle/>
                    <a:p>
                      <a:pPr marL="239554" marR="0" lvl="0" indent="-171450" algn="l" rtl="0">
                        <a:lnSpc>
                          <a:spcPct val="100000"/>
                        </a:lnSpc>
                        <a:spcBef>
                          <a:spcPts val="0"/>
                        </a:spcBef>
                        <a:spcAft>
                          <a:spcPts val="0"/>
                        </a:spcAft>
                        <a:buClr>
                          <a:srgbClr val="000000"/>
                        </a:buClr>
                        <a:buSzPts val="1200"/>
                        <a:buFont typeface="Arial"/>
                        <a:buChar char="•"/>
                      </a:pPr>
                      <a:r>
                        <a:rPr lang="en-US" sz="1600" b="0" u="none" strike="noStrike" cap="none">
                          <a:solidFill>
                            <a:schemeClr val="dk1"/>
                          </a:solidFill>
                        </a:rPr>
                        <a:t>Cắt</a:t>
                      </a:r>
                      <a:endParaRPr sz="1600" b="0" u="none" strike="noStrike" cap="none">
                        <a:solidFill>
                          <a:schemeClr val="dk1"/>
                        </a:solidFill>
                      </a:endParaRPr>
                    </a:p>
                    <a:p>
                      <a:pPr marL="239554" marR="241934"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Ghép Hoàn tất</a:t>
                      </a:r>
                      <a:endParaRPr sz="1600" b="0" u="none" strike="noStrike" cap="none">
                        <a:solidFill>
                          <a:schemeClr val="dk1"/>
                        </a:solidFill>
                      </a:endParaRPr>
                    </a:p>
                    <a:p>
                      <a:pPr marL="239554" marR="0"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Đóng gói</a:t>
                      </a:r>
                      <a:endParaRPr sz="1600" b="0" u="none" strike="noStrike" cap="none">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E2EBD8"/>
                    </a:solidFill>
                  </a:tcPr>
                </a:tc>
                <a:extLst>
                  <a:ext uri="{0D108BD9-81ED-4DB2-BD59-A6C34878D82A}">
                    <a16:rowId xmlns:a16="http://schemas.microsoft.com/office/drawing/2014/main" val="10001"/>
                  </a:ext>
                </a:extLst>
              </a:tr>
              <a:tr h="2399450">
                <a:tc>
                  <a:txBody>
                    <a:bodyPr/>
                    <a:lstStyle/>
                    <a:p>
                      <a:pPr marL="0" marR="0" lvl="0" indent="0" algn="l" rtl="0">
                        <a:lnSpc>
                          <a:spcPct val="100000"/>
                        </a:lnSpc>
                        <a:spcBef>
                          <a:spcPts val="0"/>
                        </a:spcBef>
                        <a:spcAft>
                          <a:spcPts val="0"/>
                        </a:spcAft>
                        <a:buClr>
                          <a:srgbClr val="000000"/>
                        </a:buClr>
                        <a:buSzPts val="1200"/>
                        <a:buFont typeface="Arial"/>
                        <a:buNone/>
                      </a:pPr>
                      <a:r>
                        <a:rPr lang="en-US" sz="1600" b="1" u="none" strike="noStrike" cap="none">
                          <a:solidFill>
                            <a:schemeClr val="dk1"/>
                          </a:solidFill>
                        </a:rPr>
                        <a:t>Tác động môi trường</a:t>
                      </a:r>
                      <a:endParaRPr sz="1600" b="1" u="none" strike="noStrike" cap="none">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F8D0"/>
                    </a:solidFill>
                  </a:tcPr>
                </a:tc>
                <a:tc>
                  <a:txBody>
                    <a:bodyPr/>
                    <a:lstStyle/>
                    <a:p>
                      <a:pPr marL="239554" marR="0" lvl="0" indent="-171450" algn="l" rtl="0">
                        <a:lnSpc>
                          <a:spcPct val="100000"/>
                        </a:lnSpc>
                        <a:spcBef>
                          <a:spcPts val="0"/>
                        </a:spcBef>
                        <a:spcAft>
                          <a:spcPts val="0"/>
                        </a:spcAft>
                        <a:buClr>
                          <a:srgbClr val="000000"/>
                        </a:buClr>
                        <a:buSzPts val="1200"/>
                        <a:buFont typeface="Arial"/>
                        <a:buChar char="•"/>
                      </a:pPr>
                      <a:r>
                        <a:rPr lang="en-US" sz="1600" b="0" u="none" strike="noStrike" cap="none" dirty="0">
                          <a:solidFill>
                            <a:schemeClr val="dk1"/>
                          </a:solidFill>
                        </a:rPr>
                        <a:t>Sử dụng đất</a:t>
                      </a:r>
                      <a:endParaRPr sz="1600" b="0" u="none" strike="noStrike" cap="none" dirty="0">
                        <a:solidFill>
                          <a:schemeClr val="dk1"/>
                        </a:solidFill>
                      </a:endParaRPr>
                    </a:p>
                    <a:p>
                      <a:pPr marL="239554" marR="180022" lvl="0" indent="-171450" algn="l" rtl="0">
                        <a:lnSpc>
                          <a:spcPct val="100000"/>
                        </a:lnSpc>
                        <a:spcBef>
                          <a:spcPts val="1200"/>
                        </a:spcBef>
                        <a:spcAft>
                          <a:spcPts val="0"/>
                        </a:spcAft>
                        <a:buClr>
                          <a:srgbClr val="000000"/>
                        </a:buClr>
                        <a:buSzPts val="1200"/>
                        <a:buFont typeface="Arial"/>
                        <a:buChar char="•"/>
                      </a:pPr>
                      <a:r>
                        <a:rPr lang="en-US" sz="1600" b="0" u="none" strike="noStrike" cap="none" dirty="0">
                          <a:solidFill>
                            <a:schemeClr val="dk1"/>
                          </a:solidFill>
                        </a:rPr>
                        <a:t>Thuốc trừ sâu</a:t>
                      </a:r>
                      <a:endParaRPr sz="1600" b="0" u="none" strike="noStrike" cap="none" dirty="0">
                        <a:solidFill>
                          <a:schemeClr val="dk1"/>
                        </a:solidFill>
                      </a:endParaRPr>
                    </a:p>
                    <a:p>
                      <a:pPr marL="239554" marR="218123" lvl="0" indent="-171450" algn="l" rtl="0">
                        <a:lnSpc>
                          <a:spcPct val="100000"/>
                        </a:lnSpc>
                        <a:spcBef>
                          <a:spcPts val="1200"/>
                        </a:spcBef>
                        <a:spcAft>
                          <a:spcPts val="0"/>
                        </a:spcAft>
                        <a:buClr>
                          <a:srgbClr val="000000"/>
                        </a:buClr>
                        <a:buSzPts val="1200"/>
                        <a:buFont typeface="Arial"/>
                        <a:buChar char="•"/>
                      </a:pPr>
                      <a:r>
                        <a:rPr lang="en-US" sz="1600" b="0" u="none" strike="noStrike" cap="none" dirty="0">
                          <a:solidFill>
                            <a:schemeClr val="dk1"/>
                          </a:solidFill>
                        </a:rPr>
                        <a:t>Chất bảo quản</a:t>
                      </a:r>
                      <a:endParaRPr sz="1600" b="0" u="none" strike="noStrike" cap="none" dirty="0">
                        <a:solidFill>
                          <a:schemeClr val="dk1"/>
                        </a:solidFill>
                      </a:endParaRPr>
                    </a:p>
                    <a:p>
                      <a:pPr marL="239554" marR="0" lvl="0" indent="-171450" algn="l" rtl="0">
                        <a:lnSpc>
                          <a:spcPct val="100000"/>
                        </a:lnSpc>
                        <a:spcBef>
                          <a:spcPts val="1200"/>
                        </a:spcBef>
                        <a:spcAft>
                          <a:spcPts val="0"/>
                        </a:spcAft>
                        <a:buClr>
                          <a:srgbClr val="000000"/>
                        </a:buClr>
                        <a:buSzPts val="1200"/>
                        <a:buFont typeface="Arial"/>
                        <a:buChar char="•"/>
                      </a:pPr>
                      <a:r>
                        <a:rPr lang="en-US" sz="1600" b="0" u="none" strike="noStrike" cap="none" dirty="0">
                          <a:solidFill>
                            <a:schemeClr val="dk1"/>
                          </a:solidFill>
                        </a:rPr>
                        <a:t>Nước</a:t>
                      </a:r>
                      <a:endParaRPr sz="1600" b="0" u="none" strike="noStrike" cap="none" dirty="0">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F8D0"/>
                    </a:solidFill>
                  </a:tcPr>
                </a:tc>
                <a:tc>
                  <a:txBody>
                    <a:bodyPr/>
                    <a:lstStyle/>
                    <a:p>
                      <a:pPr marL="239554" marR="186214" lvl="0" indent="-171450" algn="l" rtl="0">
                        <a:lnSpc>
                          <a:spcPct val="100000"/>
                        </a:lnSpc>
                        <a:spcBef>
                          <a:spcPts val="0"/>
                        </a:spcBef>
                        <a:spcAft>
                          <a:spcPts val="0"/>
                        </a:spcAft>
                        <a:buClr>
                          <a:srgbClr val="000000"/>
                        </a:buClr>
                        <a:buSzPts val="1200"/>
                        <a:buFont typeface="Arial"/>
                        <a:buChar char="•"/>
                      </a:pPr>
                      <a:r>
                        <a:rPr lang="en-US" sz="1600" b="0" u="none" strike="noStrike" cap="none">
                          <a:solidFill>
                            <a:schemeClr val="dk1"/>
                          </a:solidFill>
                        </a:rPr>
                        <a:t>Ô nhiễm nước thải</a:t>
                      </a:r>
                      <a:endParaRPr sz="1600" b="0" u="none" strike="noStrike" cap="none">
                        <a:solidFill>
                          <a:schemeClr val="dk1"/>
                        </a:solidFill>
                      </a:endParaRPr>
                    </a:p>
                    <a:p>
                      <a:pPr marL="239554" marR="0"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Khí thải</a:t>
                      </a:r>
                      <a:endParaRPr sz="1600" b="0" u="none" strike="noStrike" cap="none">
                        <a:solidFill>
                          <a:schemeClr val="dk1"/>
                        </a:solidFill>
                      </a:endParaRPr>
                    </a:p>
                    <a:p>
                      <a:pPr marL="239554" marR="66675"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Chất phụ trợ khó phân huỷ sinh học</a:t>
                      </a:r>
                      <a:endParaRPr sz="1600" b="0" u="none" strike="noStrike" cap="none">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F8D0"/>
                    </a:solidFill>
                  </a:tcPr>
                </a:tc>
                <a:tc>
                  <a:txBody>
                    <a:bodyPr/>
                    <a:lstStyle/>
                    <a:p>
                      <a:pPr marL="239554" marR="213359" lvl="0" indent="-171450" algn="just" rtl="0">
                        <a:lnSpc>
                          <a:spcPct val="100000"/>
                        </a:lnSpc>
                        <a:spcBef>
                          <a:spcPts val="0"/>
                        </a:spcBef>
                        <a:spcAft>
                          <a:spcPts val="0"/>
                        </a:spcAft>
                        <a:buClr>
                          <a:srgbClr val="000000"/>
                        </a:buClr>
                        <a:buSzPts val="1200"/>
                        <a:buFont typeface="Arial"/>
                        <a:buChar char="•"/>
                      </a:pPr>
                      <a:r>
                        <a:rPr lang="en-US" sz="1600" b="0" u="none" strike="noStrike" cap="none">
                          <a:solidFill>
                            <a:schemeClr val="dk1"/>
                          </a:solidFill>
                        </a:rPr>
                        <a:t>Chất phụ trợ, chất hoá học</a:t>
                      </a:r>
                      <a:endParaRPr sz="1600" b="0" u="none" strike="noStrike" cap="none">
                        <a:solidFill>
                          <a:schemeClr val="dk1"/>
                        </a:solidFill>
                      </a:endParaRPr>
                    </a:p>
                    <a:p>
                      <a:pPr marL="239554" marR="103823"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Chất thải từ sợi</a:t>
                      </a:r>
                      <a:endParaRPr sz="1600" b="0" u="none" strike="noStrike" cap="none">
                        <a:solidFill>
                          <a:schemeClr val="dk1"/>
                        </a:solidFill>
                      </a:endParaRPr>
                    </a:p>
                    <a:p>
                      <a:pPr marL="239554" marR="229075"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Tiếng ồn</a:t>
                      </a:r>
                      <a:endParaRPr sz="2500"/>
                    </a:p>
                    <a:p>
                      <a:pPr marL="239554" marR="229075"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Bụi</a:t>
                      </a:r>
                      <a:endParaRPr sz="1600" b="0" u="none" strike="noStrike" cap="none">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F8D0"/>
                    </a:solidFill>
                  </a:tcPr>
                </a:tc>
                <a:tc>
                  <a:txBody>
                    <a:bodyPr/>
                    <a:lstStyle/>
                    <a:p>
                      <a:pPr marL="239554" marR="78581" lvl="0" indent="-171450" algn="l" rtl="0">
                        <a:lnSpc>
                          <a:spcPct val="100000"/>
                        </a:lnSpc>
                        <a:spcBef>
                          <a:spcPts val="0"/>
                        </a:spcBef>
                        <a:spcAft>
                          <a:spcPts val="0"/>
                        </a:spcAft>
                        <a:buClr>
                          <a:srgbClr val="000000"/>
                        </a:buClr>
                        <a:buSzPts val="1200"/>
                        <a:buFont typeface="Arial"/>
                        <a:buChar char="•"/>
                      </a:pPr>
                      <a:r>
                        <a:rPr lang="en-US" sz="1600" b="0" u="none" strike="noStrike" cap="none" dirty="0">
                          <a:solidFill>
                            <a:schemeClr val="dk1"/>
                          </a:solidFill>
                        </a:rPr>
                        <a:t>Chất phụ trợ, chất hoá học</a:t>
                      </a:r>
                      <a:endParaRPr sz="1600" b="0" u="none" strike="noStrike" cap="none" dirty="0">
                        <a:solidFill>
                          <a:schemeClr val="dk1"/>
                        </a:solidFill>
                      </a:endParaRPr>
                    </a:p>
                    <a:p>
                      <a:pPr marL="239554" marR="264319" lvl="0" indent="-171450" algn="l" rtl="0">
                        <a:lnSpc>
                          <a:spcPct val="100000"/>
                        </a:lnSpc>
                        <a:spcBef>
                          <a:spcPts val="1200"/>
                        </a:spcBef>
                        <a:spcAft>
                          <a:spcPts val="0"/>
                        </a:spcAft>
                        <a:buClr>
                          <a:srgbClr val="000000"/>
                        </a:buClr>
                        <a:buSzPts val="1200"/>
                        <a:buFont typeface="Arial"/>
                        <a:buChar char="•"/>
                      </a:pPr>
                      <a:r>
                        <a:rPr lang="en-US" sz="1600" b="0" u="none" strike="noStrike" cap="none" dirty="0">
                          <a:solidFill>
                            <a:schemeClr val="dk1"/>
                          </a:solidFill>
                        </a:rPr>
                        <a:t>Tiếng ồn </a:t>
                      </a:r>
                      <a:endParaRPr sz="2500" dirty="0"/>
                    </a:p>
                    <a:p>
                      <a:pPr marL="239554" marR="264319" lvl="0" indent="-171450" algn="l" rtl="0">
                        <a:lnSpc>
                          <a:spcPct val="100000"/>
                        </a:lnSpc>
                        <a:spcBef>
                          <a:spcPts val="1200"/>
                        </a:spcBef>
                        <a:spcAft>
                          <a:spcPts val="0"/>
                        </a:spcAft>
                        <a:buClr>
                          <a:srgbClr val="000000"/>
                        </a:buClr>
                        <a:buSzPts val="1200"/>
                        <a:buFont typeface="Arial"/>
                        <a:buChar char="•"/>
                      </a:pPr>
                      <a:r>
                        <a:rPr lang="en-US" sz="1600" b="0" u="none" strike="noStrike" cap="none" dirty="0">
                          <a:solidFill>
                            <a:schemeClr val="dk1"/>
                          </a:solidFill>
                        </a:rPr>
                        <a:t>Bụi</a:t>
                      </a:r>
                      <a:endParaRPr sz="1600" b="0" u="none" strike="noStrike" cap="none" dirty="0">
                        <a:solidFill>
                          <a:schemeClr val="dk1"/>
                        </a:solidFill>
                      </a:endParaRPr>
                    </a:p>
                    <a:p>
                      <a:pPr marL="239554" marR="0" lvl="0" indent="-171450" algn="l" rtl="0">
                        <a:lnSpc>
                          <a:spcPct val="100000"/>
                        </a:lnSpc>
                        <a:spcBef>
                          <a:spcPts val="1200"/>
                        </a:spcBef>
                        <a:spcAft>
                          <a:spcPts val="0"/>
                        </a:spcAft>
                        <a:buClr>
                          <a:srgbClr val="000000"/>
                        </a:buClr>
                        <a:buSzPts val="1200"/>
                        <a:buFont typeface="Arial"/>
                        <a:buChar char="•"/>
                      </a:pPr>
                      <a:r>
                        <a:rPr lang="en-US" sz="1600" b="0" u="none" strike="noStrike" cap="none" dirty="0">
                          <a:solidFill>
                            <a:schemeClr val="dk1"/>
                          </a:solidFill>
                        </a:rPr>
                        <a:t>Chất thải</a:t>
                      </a:r>
                      <a:endParaRPr sz="1600" b="0" u="none" strike="noStrike" cap="none" dirty="0">
                        <a:solidFill>
                          <a:schemeClr val="dk1"/>
                        </a:solidFill>
                      </a:endParaRPr>
                    </a:p>
                    <a:p>
                      <a:pPr marL="239554" marR="68104" lvl="0" indent="-171450" algn="l" rtl="0">
                        <a:lnSpc>
                          <a:spcPct val="100000"/>
                        </a:lnSpc>
                        <a:spcBef>
                          <a:spcPts val="1200"/>
                        </a:spcBef>
                        <a:spcAft>
                          <a:spcPts val="0"/>
                        </a:spcAft>
                        <a:buClr>
                          <a:srgbClr val="000000"/>
                        </a:buClr>
                        <a:buSzPts val="1200"/>
                        <a:buFont typeface="Arial"/>
                        <a:buChar char="•"/>
                      </a:pPr>
                      <a:r>
                        <a:rPr lang="en-US" sz="1600" b="0" u="none" strike="noStrike" cap="none" dirty="0">
                          <a:solidFill>
                            <a:schemeClr val="dk1"/>
                          </a:solidFill>
                        </a:rPr>
                        <a:t>Tác nhân khó phân huỷ</a:t>
                      </a:r>
                      <a:endParaRPr sz="1600" b="0" u="none" strike="noStrike" cap="none" dirty="0">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F8D0"/>
                    </a:solidFill>
                  </a:tcPr>
                </a:tc>
                <a:tc>
                  <a:txBody>
                    <a:bodyPr/>
                    <a:lstStyle/>
                    <a:p>
                      <a:pPr marL="239554" marR="176689" lvl="0" indent="-171450" algn="just" rtl="0">
                        <a:lnSpc>
                          <a:spcPct val="100000"/>
                        </a:lnSpc>
                        <a:spcBef>
                          <a:spcPts val="0"/>
                        </a:spcBef>
                        <a:spcAft>
                          <a:spcPts val="0"/>
                        </a:spcAft>
                        <a:buClr>
                          <a:srgbClr val="000000"/>
                        </a:buClr>
                        <a:buSzPts val="1200"/>
                        <a:buFont typeface="Arial"/>
                        <a:buChar char="•"/>
                      </a:pPr>
                      <a:r>
                        <a:rPr lang="en-US" sz="1600" b="0" u="none" strike="noStrike" cap="none">
                          <a:solidFill>
                            <a:schemeClr val="dk1"/>
                          </a:solidFill>
                        </a:rPr>
                        <a:t>Nước</a:t>
                      </a:r>
                      <a:endParaRPr sz="2500"/>
                    </a:p>
                    <a:p>
                      <a:pPr marL="239554" marR="176689" lvl="0" indent="-171450" algn="just"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Nước thải</a:t>
                      </a:r>
                      <a:endParaRPr sz="1600" b="0" u="none" strike="noStrike" cap="none">
                        <a:solidFill>
                          <a:schemeClr val="dk1"/>
                        </a:solidFill>
                      </a:endParaRPr>
                    </a:p>
                    <a:p>
                      <a:pPr marL="239554" marR="213359" lvl="0" indent="-171450" algn="just"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Chất phụ trợ</a:t>
                      </a:r>
                      <a:endParaRPr sz="1600" b="0" u="none" strike="noStrike" cap="none">
                        <a:solidFill>
                          <a:schemeClr val="dk1"/>
                        </a:solidFill>
                      </a:endParaRPr>
                    </a:p>
                    <a:p>
                      <a:pPr marL="239554" marR="213359" lvl="0" indent="-171450" algn="just"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Chất hoá học</a:t>
                      </a:r>
                      <a:endParaRPr sz="1600" b="0" u="none" strike="noStrike" cap="none">
                        <a:solidFill>
                          <a:schemeClr val="dk1"/>
                        </a:solidFill>
                      </a:endParaRPr>
                    </a:p>
                    <a:p>
                      <a:pPr marL="239554" marR="0" lvl="0" indent="-171450" algn="l" rtl="0">
                        <a:lnSpc>
                          <a:spcPct val="100000"/>
                        </a:lnSpc>
                        <a:spcBef>
                          <a:spcPts val="1200"/>
                        </a:spcBef>
                        <a:spcAft>
                          <a:spcPts val="0"/>
                        </a:spcAft>
                        <a:buClr>
                          <a:srgbClr val="000000"/>
                        </a:buClr>
                        <a:buSzPts val="1200"/>
                        <a:buFont typeface="Arial"/>
                        <a:buChar char="•"/>
                      </a:pPr>
                      <a:r>
                        <a:rPr lang="en-US" sz="1600" b="0" u="none" strike="noStrike" cap="none">
                          <a:solidFill>
                            <a:schemeClr val="dk1"/>
                          </a:solidFill>
                        </a:rPr>
                        <a:t>Năng lượng</a:t>
                      </a:r>
                      <a:endParaRPr sz="1600" b="0" u="none" strike="noStrike" cap="none">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F8D0"/>
                    </a:solidFill>
                  </a:tcPr>
                </a:tc>
                <a:tc>
                  <a:txBody>
                    <a:bodyPr/>
                    <a:lstStyle/>
                    <a:p>
                      <a:pPr marL="239554" marR="105251" lvl="0" indent="-171450" algn="l" rtl="0">
                        <a:lnSpc>
                          <a:spcPct val="100000"/>
                        </a:lnSpc>
                        <a:spcBef>
                          <a:spcPts val="0"/>
                        </a:spcBef>
                        <a:spcAft>
                          <a:spcPts val="0"/>
                        </a:spcAft>
                        <a:buClr>
                          <a:srgbClr val="000000"/>
                        </a:buClr>
                        <a:buSzPts val="1200"/>
                        <a:buFont typeface="Arial"/>
                        <a:buChar char="•"/>
                      </a:pPr>
                      <a:r>
                        <a:rPr lang="en-US" sz="1600" b="0" u="none" strike="noStrike" cap="none" dirty="0">
                          <a:solidFill>
                            <a:schemeClr val="dk1"/>
                          </a:solidFill>
                        </a:rPr>
                        <a:t>Nhu cầu năng lượng</a:t>
                      </a:r>
                      <a:endParaRPr sz="1600" b="0" u="none" strike="noStrike" cap="none" dirty="0">
                        <a:solidFill>
                          <a:schemeClr val="dk1"/>
                        </a:solidFill>
                      </a:endParaRPr>
                    </a:p>
                    <a:p>
                      <a:pPr marL="239554" marR="0" lvl="0" indent="-171450" algn="l" rtl="0">
                        <a:lnSpc>
                          <a:spcPct val="100000"/>
                        </a:lnSpc>
                        <a:spcBef>
                          <a:spcPts val="1200"/>
                        </a:spcBef>
                        <a:spcAft>
                          <a:spcPts val="0"/>
                        </a:spcAft>
                        <a:buClr>
                          <a:srgbClr val="000000"/>
                        </a:buClr>
                        <a:buSzPts val="1200"/>
                        <a:buFont typeface="Arial"/>
                        <a:buChar char="•"/>
                      </a:pPr>
                      <a:r>
                        <a:rPr lang="en-US" sz="1600" b="0" u="none" strike="noStrike" cap="none" dirty="0">
                          <a:solidFill>
                            <a:schemeClr val="dk1"/>
                          </a:solidFill>
                        </a:rPr>
                        <a:t>Chất thải</a:t>
                      </a:r>
                      <a:endParaRPr sz="1600" b="0" u="none" strike="noStrike" cap="none" dirty="0">
                        <a:solidFill>
                          <a:schemeClr val="dk1"/>
                        </a:solidFill>
                      </a:endParaRPr>
                    </a:p>
                  </a:txBody>
                  <a:tcPr marL="121933" marR="121933" marT="60967" marB="60967">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EF8D0"/>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7"/>
          <p:cNvSpPr txBox="1">
            <a:spLocks noGrp="1"/>
          </p:cNvSpPr>
          <p:nvPr>
            <p:ph type="title" idx="4294967295"/>
          </p:nvPr>
        </p:nvSpPr>
        <p:spPr>
          <a:xfrm>
            <a:off x="469442" y="1208977"/>
            <a:ext cx="11253116" cy="752068"/>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Sơ đồ quy trình từ Sợi đến sản phẩm may mặc</a:t>
            </a:r>
            <a:endParaRPr sz="2400" dirty="0">
              <a:solidFill>
                <a:schemeClr val="accent4">
                  <a:lumMod val="50000"/>
                </a:schemeClr>
              </a:solidFill>
              <a:latin typeface="+mn-lt"/>
              <a:ea typeface="Roboto"/>
            </a:endParaRPr>
          </a:p>
        </p:txBody>
      </p:sp>
      <p:sp>
        <p:nvSpPr>
          <p:cNvPr id="546" name="Google Shape;546;p7"/>
          <p:cNvSpPr txBox="1"/>
          <p:nvPr/>
        </p:nvSpPr>
        <p:spPr>
          <a:xfrm>
            <a:off x="917969" y="2379895"/>
            <a:ext cx="10668001" cy="3858246"/>
          </a:xfrm>
          <a:prstGeom prst="rect">
            <a:avLst/>
          </a:prstGeom>
          <a:noFill/>
          <a:ln>
            <a:noFill/>
          </a:ln>
        </p:spPr>
        <p:txBody>
          <a:bodyPr spcFirstLastPara="1" wrap="square" lIns="121900" tIns="60933" rIns="121900" bIns="60933" anchor="t" anchorCtr="0">
            <a:spAutoFit/>
          </a:bodyPr>
          <a:lstStyle/>
          <a:p>
            <a:r>
              <a:rPr lang="en-US" b="1" i="1">
                <a:solidFill>
                  <a:schemeClr val="accent6"/>
                </a:solidFill>
              </a:rPr>
              <a:t>Sắp xếp và mô tả từng công đoạn trong quy trình từ Sợi đến sản phẩm may mặc:</a:t>
            </a:r>
            <a:endParaRPr sz="2489"/>
          </a:p>
          <a:p>
            <a:pPr marL="457189" indent="-457189">
              <a:buSzPts val="1400"/>
              <a:buFont typeface="Arial"/>
              <a:buAutoNum type="arabicPeriod"/>
            </a:pPr>
            <a:r>
              <a:rPr lang="en-US"/>
              <a:t>May</a:t>
            </a:r>
            <a:endParaRPr sz="2489"/>
          </a:p>
          <a:p>
            <a:pPr marL="457189" indent="-457189">
              <a:buSzPts val="1400"/>
              <a:buFont typeface="Arial"/>
              <a:buAutoNum type="arabicPeriod"/>
            </a:pPr>
            <a:r>
              <a:rPr lang="en-US"/>
              <a:t>Vải đã xử lý</a:t>
            </a:r>
            <a:endParaRPr sz="2489"/>
          </a:p>
          <a:p>
            <a:pPr marL="457189" indent="-457189">
              <a:buSzPts val="1400"/>
              <a:buFont typeface="Arial"/>
              <a:buAutoNum type="arabicPeriod"/>
            </a:pPr>
            <a:r>
              <a:rPr lang="en-US"/>
              <a:t>Vận chuyển &amp; giao hàng</a:t>
            </a:r>
            <a:endParaRPr sz="2489"/>
          </a:p>
          <a:p>
            <a:pPr marL="457189" indent="-457189">
              <a:buSzPts val="1400"/>
              <a:buFont typeface="Arial"/>
              <a:buAutoNum type="arabicPeriod"/>
            </a:pPr>
            <a:r>
              <a:rPr lang="en-US"/>
              <a:t>Sợi</a:t>
            </a:r>
            <a:endParaRPr sz="2489"/>
          </a:p>
          <a:p>
            <a:pPr marL="457189" indent="-457189">
              <a:buSzPts val="1400"/>
              <a:buFont typeface="Arial"/>
              <a:buAutoNum type="arabicPeriod"/>
            </a:pPr>
            <a:r>
              <a:rPr lang="en-US"/>
              <a:t>Kiểm tra &amp; Sửa lỗi</a:t>
            </a:r>
            <a:endParaRPr sz="2489"/>
          </a:p>
          <a:p>
            <a:pPr marL="457189" indent="-457189">
              <a:buSzPts val="1400"/>
              <a:buFont typeface="Arial"/>
              <a:buAutoNum type="arabicPeriod"/>
            </a:pPr>
            <a:r>
              <a:rPr lang="en-US"/>
              <a:t>Gia công giá trị</a:t>
            </a:r>
            <a:endParaRPr sz="2489"/>
          </a:p>
          <a:p>
            <a:pPr marL="457189" indent="-457189">
              <a:buSzPts val="1400"/>
              <a:buFont typeface="Arial"/>
              <a:buAutoNum type="arabicPeriod"/>
            </a:pPr>
            <a:r>
              <a:rPr lang="en-US"/>
              <a:t>Là (ủi) &amp; đóng gói</a:t>
            </a:r>
            <a:endParaRPr sz="2489"/>
          </a:p>
          <a:p>
            <a:pPr marL="457189" indent="-457189">
              <a:buSzPts val="1400"/>
              <a:buFont typeface="Arial"/>
              <a:buAutoNum type="arabicPeriod"/>
            </a:pPr>
            <a:r>
              <a:rPr lang="en-US"/>
              <a:t>Thiết kế rập &amp; Cắt vải</a:t>
            </a:r>
            <a:endParaRPr sz="2489"/>
          </a:p>
          <a:p>
            <a:pPr marL="457189" indent="-457189">
              <a:buSzPts val="1400"/>
              <a:buFont typeface="Arial"/>
              <a:buAutoNum type="arabicPeriod"/>
            </a:pPr>
            <a:r>
              <a:rPr lang="en-US"/>
              <a:t>Sợi thô</a:t>
            </a:r>
            <a:endParaRPr sz="2489"/>
          </a:p>
          <a:p>
            <a:pPr marL="457189" indent="-457189">
              <a:buSzPts val="1400"/>
              <a:buFont typeface="Arial"/>
              <a:buAutoNum type="arabicPeriod"/>
            </a:pPr>
            <a:r>
              <a:rPr lang="en-US"/>
              <a:t>Vải thô</a:t>
            </a:r>
            <a:endParaRPr sz="2489"/>
          </a:p>
          <a:p>
            <a:pPr marL="457189" indent="-457189">
              <a:buSzPts val="1400"/>
              <a:buFont typeface="Arial"/>
              <a:buAutoNum type="arabicPeriod"/>
            </a:pPr>
            <a:r>
              <a:rPr lang="en-US"/>
              <a:t>Xử lý vải</a:t>
            </a:r>
            <a:endParaRPr sz="2489"/>
          </a:p>
          <a:p>
            <a:pPr marL="457189" indent="-457189">
              <a:buSzPts val="1400"/>
              <a:buFont typeface="Arial"/>
              <a:buAutoNum type="arabicPeriod"/>
            </a:pPr>
            <a:r>
              <a:rPr lang="en-US"/>
              <a:t>Thành phẩm</a:t>
            </a:r>
            <a:endParaRPr sz="2489"/>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Shape 550"/>
        <p:cNvGrpSpPr/>
        <p:nvPr/>
      </p:nvGrpSpPr>
      <p:grpSpPr>
        <a:xfrm>
          <a:off x="0" y="0"/>
          <a:ext cx="0" cy="0"/>
          <a:chOff x="0" y="0"/>
          <a:chExt cx="0" cy="0"/>
        </a:xfrm>
      </p:grpSpPr>
      <p:sp>
        <p:nvSpPr>
          <p:cNvPr id="551" name="Google Shape;551;p8"/>
          <p:cNvSpPr txBox="1">
            <a:spLocks noGrp="1"/>
          </p:cNvSpPr>
          <p:nvPr>
            <p:ph idx="4294967295" type="title"/>
          </p:nvPr>
        </p:nvSpPr>
        <p:spPr>
          <a:xfrm>
            <a:off x="103854" y="1167126"/>
            <a:ext cx="11253116" cy="490328"/>
          </a:xfrm>
          <a:prstGeom prst="rect">
            <a:avLst/>
          </a:prstGeom>
          <a:noFill/>
          <a:ln>
            <a:noFill/>
          </a:ln>
        </p:spPr>
        <p:txBody>
          <a:bodyPr anchor="ctr" anchorCtr="0" bIns="121900" lIns="121900" rIns="121900" spcFirstLastPara="1" tIns="121900" wrap="square">
            <a:noAutofit/>
          </a:bodyPr>
          <a:lstStyle/>
          <a:p>
            <a:pPr algn="just" indent="-317500" marL="457200">
              <a:buSzPts val="5200"/>
              <a:buFont typeface="Roboto"/>
            </a:pPr>
            <a:r>
              <a:rPr dirty="0" lang="en-US" sz="2400">
                <a:solidFill>
                  <a:schemeClr val="accent4">
                    <a:lumMod val="50000"/>
                  </a:schemeClr>
                </a:solidFill>
                <a:latin typeface="+mn-lt"/>
                <a:ea typeface="Roboto"/>
              </a:rPr>
              <a:t>Sơ đồ quy trình từ Sợi đến sản phẩm may mặc</a:t>
            </a:r>
            <a:endParaRPr dirty="0" sz="2400">
              <a:solidFill>
                <a:schemeClr val="accent4">
                  <a:lumMod val="50000"/>
                </a:schemeClr>
              </a:solidFill>
              <a:latin typeface="+mn-lt"/>
              <a:ea typeface="Roboto"/>
            </a:endParaRPr>
          </a:p>
        </p:txBody>
      </p:sp>
      <p:grpSp>
        <p:nvGrpSpPr>
          <p:cNvPr id="553" name="Google Shape;553;p8"/>
          <p:cNvGrpSpPr/>
          <p:nvPr/>
        </p:nvGrpSpPr>
        <p:grpSpPr>
          <a:xfrm>
            <a:off x="182430" y="1592664"/>
            <a:ext cx="11827140" cy="5202847"/>
            <a:chOff x="162000" y="917785"/>
            <a:chExt cx="8870355" cy="3902135"/>
          </a:xfrm>
        </p:grpSpPr>
        <p:grpSp>
          <p:nvGrpSpPr>
            <p:cNvPr id="554" name="Google Shape;554;p8"/>
            <p:cNvGrpSpPr/>
            <p:nvPr/>
          </p:nvGrpSpPr>
          <p:grpSpPr>
            <a:xfrm>
              <a:off x="163037" y="1667278"/>
              <a:ext cx="8817924" cy="3152642"/>
              <a:chOff x="1037" y="97679"/>
              <a:chExt cx="8817924" cy="3152642"/>
            </a:xfrm>
          </p:grpSpPr>
          <p:sp>
            <p:nvSpPr>
              <p:cNvPr id="555" name="Google Shape;555;p8"/>
              <p:cNvSpPr/>
              <p:nvPr/>
            </p:nvSpPr>
            <p:spPr>
              <a:xfrm>
                <a:off x="1037" y="97679"/>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556" name="Google Shape;556;p8"/>
              <p:cNvSpPr txBox="1"/>
              <p:nvPr/>
            </p:nvSpPr>
            <p:spPr>
              <a:xfrm>
                <a:off x="16512" y="113154"/>
                <a:ext cx="1585674" cy="497391"/>
              </a:xfrm>
              <a:prstGeom prst="rect">
                <a:avLst/>
              </a:prstGeom>
              <a:noFill/>
              <a:ln>
                <a:noFill/>
              </a:ln>
            </p:spPr>
            <p:txBody>
              <a:bodyPr anchor="t" anchorCtr="0" bIns="45700" lIns="45700" rIns="45700" spcFirstLastPara="1" tIns="45700" wrap="square">
                <a:noAutofit/>
              </a:bodyPr>
              <a:lstStyle/>
              <a:p>
                <a:pPr>
                  <a:lnSpc>
                    <a:spcPct val="90000"/>
                  </a:lnSpc>
                  <a:buSzPts val="900"/>
                </a:pPr>
                <a:r>
                  <a:rPr b="1" dirty="0" lang="en-US" sz="1200">
                    <a:solidFill>
                      <a:srgbClr val="C00000"/>
                    </a:solidFill>
                  </a:rPr>
                  <a:t>Sợi thô</a:t>
                </a:r>
                <a:endParaRPr dirty="0" sz="2489">
                  <a:solidFill>
                    <a:srgbClr val="C00000"/>
                  </a:solidFill>
                </a:endParaRPr>
              </a:p>
              <a:p>
                <a:pPr indent="-76198" lvl="1" marL="76198">
                  <a:lnSpc>
                    <a:spcPct val="90000"/>
                  </a:lnSpc>
                  <a:spcBef>
                    <a:spcPts val="420"/>
                  </a:spcBef>
                  <a:buSzPts val="700"/>
                  <a:buFont typeface="Arial"/>
                  <a:buChar char="•"/>
                </a:pPr>
                <a:r>
                  <a:rPr dirty="0" lang="en-US" sz="933">
                    <a:solidFill>
                      <a:schemeClr val="tx1"/>
                    </a:solidFill>
                  </a:rPr>
                  <a:t>Thu hoạch, xử lý sợi tự nhiên (bông, lanh)</a:t>
                </a:r>
                <a:endParaRPr dirty="0" sz="2489">
                  <a:solidFill>
                    <a:schemeClr val="tx1"/>
                  </a:solidFill>
                </a:endParaRPr>
              </a:p>
              <a:p>
                <a:pPr indent="-76198" lvl="1" marL="76198">
                  <a:lnSpc>
                    <a:spcPct val="90000"/>
                  </a:lnSpc>
                  <a:spcBef>
                    <a:spcPts val="140"/>
                  </a:spcBef>
                  <a:buSzPts val="700"/>
                  <a:buFont typeface="Arial"/>
                  <a:buChar char="•"/>
                </a:pPr>
                <a:r>
                  <a:rPr dirty="0" lang="en-US" sz="933">
                    <a:solidFill>
                      <a:schemeClr val="tx1"/>
                    </a:solidFill>
                  </a:rPr>
                  <a:t>Sản xuất sợi tổng hợp.</a:t>
                </a:r>
                <a:endParaRPr dirty="0" sz="2489">
                  <a:solidFill>
                    <a:schemeClr val="tx1"/>
                  </a:solidFill>
                </a:endParaRPr>
              </a:p>
            </p:txBody>
          </p:sp>
          <p:sp>
            <p:nvSpPr>
              <p:cNvPr id="557" name="Google Shape;557;p8"/>
              <p:cNvSpPr/>
              <p:nvPr/>
            </p:nvSpPr>
            <p:spPr>
              <a:xfrm>
                <a:off x="1737040" y="177976"/>
                <a:ext cx="521537" cy="367746"/>
              </a:xfrm>
              <a:prstGeom prst="rightArrow">
                <a:avLst>
                  <a:gd fmla="val 60000" name="adj1"/>
                  <a:gd fmla="val 50000" name="adj2"/>
                </a:avLst>
              </a:prstGeom>
              <a:solidFill>
                <a:srgbClr val="C4D6B8"/>
              </a:solidFill>
              <a:ln>
                <a:noFill/>
              </a:ln>
            </p:spPr>
            <p:txBody>
              <a:bodyPr anchor="ctr" anchorCtr="0" bIns="121900" lIns="121900" rIns="121900" spcFirstLastPara="1" tIns="121900" wrap="square">
                <a:noAutofit/>
              </a:bodyPr>
              <a:lstStyle/>
              <a:p>
                <a:endParaRPr sz="2489">
                  <a:solidFill>
                    <a:schemeClr val="tx1"/>
                  </a:solidFill>
                </a:endParaRPr>
              </a:p>
            </p:txBody>
          </p:sp>
          <p:sp>
            <p:nvSpPr>
              <p:cNvPr id="558" name="Google Shape;558;p8"/>
              <p:cNvSpPr txBox="1"/>
              <p:nvPr/>
            </p:nvSpPr>
            <p:spPr>
              <a:xfrm>
                <a:off x="1737040" y="251525"/>
                <a:ext cx="411213" cy="220648"/>
              </a:xfrm>
              <a:prstGeom prst="rect">
                <a:avLst/>
              </a:prstGeom>
              <a:noFill/>
              <a:ln>
                <a:noFill/>
              </a:ln>
            </p:spPr>
            <p:txBody>
              <a:bodyPr anchor="ctr" anchorCtr="0" bIns="0" lIns="0" rIns="0" spcFirstLastPara="1" tIns="0" wrap="square">
                <a:noAutofit/>
              </a:bodyPr>
              <a:lstStyle/>
              <a:p>
                <a:pPr algn="ctr">
                  <a:lnSpc>
                    <a:spcPct val="90000"/>
                  </a:lnSpc>
                  <a:buSzPts val="1800"/>
                </a:pPr>
                <a:endParaRPr sz="2400">
                  <a:solidFill>
                    <a:schemeClr val="tx1"/>
                  </a:solidFill>
                </a:endParaRPr>
              </a:p>
            </p:txBody>
          </p:sp>
          <p:sp>
            <p:nvSpPr>
              <p:cNvPr id="559" name="Google Shape;559;p8"/>
              <p:cNvSpPr/>
              <p:nvPr/>
            </p:nvSpPr>
            <p:spPr>
              <a:xfrm>
                <a:off x="2401470" y="97679"/>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560" name="Google Shape;560;p8"/>
              <p:cNvSpPr txBox="1"/>
              <p:nvPr/>
            </p:nvSpPr>
            <p:spPr>
              <a:xfrm>
                <a:off x="2416945" y="113154"/>
                <a:ext cx="1585674" cy="497391"/>
              </a:xfrm>
              <a:prstGeom prst="rect">
                <a:avLst/>
              </a:prstGeom>
              <a:noFill/>
              <a:ln>
                <a:noFill/>
              </a:ln>
            </p:spPr>
            <p:txBody>
              <a:bodyPr anchor="t" anchorCtr="0" bIns="45700" lIns="45700" rIns="45700" spcFirstLastPara="1" tIns="45700" wrap="square">
                <a:noAutofit/>
              </a:bodyPr>
              <a:lstStyle/>
              <a:p>
                <a:pPr>
                  <a:lnSpc>
                    <a:spcPct val="90000"/>
                  </a:lnSpc>
                  <a:buSzPts val="900"/>
                </a:pPr>
                <a:r>
                  <a:rPr b="1" dirty="0" lang="en-US" sz="1200">
                    <a:solidFill>
                      <a:srgbClr val="C00000"/>
                    </a:solidFill>
                  </a:rPr>
                  <a:t>Sợi</a:t>
                </a:r>
                <a:endParaRPr dirty="0" sz="2489">
                  <a:solidFill>
                    <a:srgbClr val="C00000"/>
                  </a:solidFill>
                </a:endParaRPr>
              </a:p>
              <a:p>
                <a:pPr indent="-76198" lvl="1" marL="76198">
                  <a:lnSpc>
                    <a:spcPct val="90000"/>
                  </a:lnSpc>
                  <a:spcBef>
                    <a:spcPts val="420"/>
                  </a:spcBef>
                  <a:buSzPts val="700"/>
                  <a:buFont typeface="Arial"/>
                  <a:buChar char="•"/>
                </a:pPr>
                <a:r>
                  <a:rPr dirty="0" lang="en-US" sz="933">
                    <a:solidFill>
                      <a:schemeClr val="tx1"/>
                    </a:solidFill>
                  </a:rPr>
                  <a:t>Kéo sợi</a:t>
                </a:r>
                <a:endParaRPr dirty="0" sz="2489">
                  <a:solidFill>
                    <a:schemeClr val="tx1"/>
                  </a:solidFill>
                </a:endParaRPr>
              </a:p>
              <a:p>
                <a:pPr indent="-76198" lvl="1" marL="76198">
                  <a:lnSpc>
                    <a:spcPct val="90000"/>
                  </a:lnSpc>
                  <a:spcBef>
                    <a:spcPts val="140"/>
                  </a:spcBef>
                  <a:buSzPts val="700"/>
                  <a:buFont typeface="Arial"/>
                  <a:buChar char="•"/>
                </a:pPr>
                <a:r>
                  <a:rPr dirty="0" lang="en-US" sz="933">
                    <a:solidFill>
                      <a:schemeClr val="tx1"/>
                    </a:solidFill>
                  </a:rPr>
                  <a:t>Xe </a:t>
                </a:r>
                <a:r>
                  <a:rPr dirty="0" err="1" lang="en-US" sz="933">
                    <a:solidFill>
                      <a:schemeClr val="tx1"/>
                    </a:solidFill>
                  </a:rPr>
                  <a:t>xợi</a:t>
                </a:r>
                <a:endParaRPr dirty="0" sz="933">
                  <a:solidFill>
                    <a:schemeClr val="tx1"/>
                  </a:solidFill>
                </a:endParaRPr>
              </a:p>
              <a:p>
                <a:pPr indent="-76198" lvl="1" marL="76198">
                  <a:lnSpc>
                    <a:spcPct val="90000"/>
                  </a:lnSpc>
                  <a:spcBef>
                    <a:spcPts val="140"/>
                  </a:spcBef>
                  <a:buSzPts val="700"/>
                  <a:buFont typeface="Arial"/>
                  <a:buChar char="•"/>
                </a:pPr>
                <a:r>
                  <a:rPr dirty="0" lang="en-US" sz="933">
                    <a:solidFill>
                      <a:schemeClr val="tx1"/>
                    </a:solidFill>
                  </a:rPr>
                  <a:t>Xử lý sợi</a:t>
                </a:r>
                <a:endParaRPr dirty="0" sz="2489">
                  <a:solidFill>
                    <a:schemeClr val="tx1"/>
                  </a:solidFill>
                </a:endParaRPr>
              </a:p>
            </p:txBody>
          </p:sp>
          <p:sp>
            <p:nvSpPr>
              <p:cNvPr id="561" name="Google Shape;561;p8"/>
              <p:cNvSpPr/>
              <p:nvPr/>
            </p:nvSpPr>
            <p:spPr>
              <a:xfrm>
                <a:off x="4137474" y="177976"/>
                <a:ext cx="521537" cy="367746"/>
              </a:xfrm>
              <a:prstGeom prst="rightArrow">
                <a:avLst>
                  <a:gd fmla="val 60000" name="adj1"/>
                  <a:gd fmla="val 50000" name="adj2"/>
                </a:avLst>
              </a:prstGeom>
              <a:solidFill>
                <a:srgbClr val="C4D6B8"/>
              </a:solidFill>
              <a:ln>
                <a:noFill/>
              </a:ln>
            </p:spPr>
            <p:txBody>
              <a:bodyPr anchor="ctr" anchorCtr="0" bIns="121900" lIns="121900" rIns="121900" spcFirstLastPara="1" tIns="121900" wrap="square">
                <a:noAutofit/>
              </a:bodyPr>
              <a:lstStyle/>
              <a:p>
                <a:endParaRPr sz="2489">
                  <a:solidFill>
                    <a:schemeClr val="tx1"/>
                  </a:solidFill>
                </a:endParaRPr>
              </a:p>
            </p:txBody>
          </p:sp>
          <p:sp>
            <p:nvSpPr>
              <p:cNvPr id="562" name="Google Shape;562;p8"/>
              <p:cNvSpPr txBox="1"/>
              <p:nvPr/>
            </p:nvSpPr>
            <p:spPr>
              <a:xfrm>
                <a:off x="4137474" y="251525"/>
                <a:ext cx="411213" cy="220648"/>
              </a:xfrm>
              <a:prstGeom prst="rect">
                <a:avLst/>
              </a:prstGeom>
              <a:noFill/>
              <a:ln>
                <a:noFill/>
              </a:ln>
            </p:spPr>
            <p:txBody>
              <a:bodyPr anchor="ctr" anchorCtr="0" bIns="0" lIns="0" rIns="0" spcFirstLastPara="1" tIns="0" wrap="square">
                <a:noAutofit/>
              </a:bodyPr>
              <a:lstStyle/>
              <a:p>
                <a:pPr algn="ctr">
                  <a:lnSpc>
                    <a:spcPct val="90000"/>
                  </a:lnSpc>
                  <a:buSzPts val="1800"/>
                </a:pPr>
                <a:endParaRPr sz="2400">
                  <a:solidFill>
                    <a:schemeClr val="tx1"/>
                  </a:solidFill>
                </a:endParaRPr>
              </a:p>
            </p:txBody>
          </p:sp>
          <p:sp>
            <p:nvSpPr>
              <p:cNvPr id="563" name="Google Shape;563;p8"/>
              <p:cNvSpPr/>
              <p:nvPr/>
            </p:nvSpPr>
            <p:spPr>
              <a:xfrm>
                <a:off x="4801904" y="97679"/>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564" name="Google Shape;564;p8"/>
              <p:cNvSpPr txBox="1"/>
              <p:nvPr/>
            </p:nvSpPr>
            <p:spPr>
              <a:xfrm>
                <a:off x="4817379" y="113154"/>
                <a:ext cx="1585674" cy="497391"/>
              </a:xfrm>
              <a:prstGeom prst="rect">
                <a:avLst/>
              </a:prstGeom>
              <a:noFill/>
              <a:ln>
                <a:noFill/>
              </a:ln>
            </p:spPr>
            <p:txBody>
              <a:bodyPr anchor="t" anchorCtr="0" bIns="45700" lIns="45700" rIns="45700" spcFirstLastPara="1" tIns="45700" wrap="square">
                <a:noAutofit/>
              </a:bodyPr>
              <a:lstStyle/>
              <a:p>
                <a:pPr>
                  <a:lnSpc>
                    <a:spcPct val="90000"/>
                  </a:lnSpc>
                  <a:buSzPts val="900"/>
                </a:pPr>
                <a:r>
                  <a:rPr b="1" dirty="0" lang="en-US" sz="1200">
                    <a:solidFill>
                      <a:srgbClr val="C00000"/>
                    </a:solidFill>
                  </a:rPr>
                  <a:t>Vải thô</a:t>
                </a:r>
                <a:endParaRPr dirty="0" sz="2489">
                  <a:solidFill>
                    <a:srgbClr val="C00000"/>
                  </a:solidFill>
                </a:endParaRPr>
              </a:p>
              <a:p>
                <a:pPr indent="-76198" lvl="1" marL="76198">
                  <a:lnSpc>
                    <a:spcPct val="90000"/>
                  </a:lnSpc>
                  <a:spcBef>
                    <a:spcPts val="420"/>
                  </a:spcBef>
                  <a:buSzPts val="700"/>
                  <a:buFont typeface="Arial"/>
                  <a:buChar char="•"/>
                </a:pPr>
                <a:r>
                  <a:rPr dirty="0" lang="en-US" sz="933">
                    <a:solidFill>
                      <a:schemeClr val="tx1"/>
                    </a:solidFill>
                  </a:rPr>
                  <a:t>Dệt hoặc đan vải</a:t>
                </a:r>
                <a:endParaRPr dirty="0" sz="2489">
                  <a:solidFill>
                    <a:schemeClr val="tx1"/>
                  </a:solidFill>
                </a:endParaRPr>
              </a:p>
              <a:p>
                <a:pPr indent="-76198" lvl="2" marL="152396">
                  <a:lnSpc>
                    <a:spcPct val="90000"/>
                  </a:lnSpc>
                  <a:spcBef>
                    <a:spcPts val="140"/>
                  </a:spcBef>
                  <a:buSzPts val="700"/>
                  <a:buFont typeface="Arial"/>
                  <a:buChar char="•"/>
                </a:pPr>
                <a:r>
                  <a:rPr dirty="0" lang="en-US" sz="933">
                    <a:solidFill>
                      <a:schemeClr val="tx1"/>
                    </a:solidFill>
                  </a:rPr>
                  <a:t>Dệt thoi</a:t>
                </a:r>
                <a:endParaRPr dirty="0" sz="2489">
                  <a:solidFill>
                    <a:schemeClr val="tx1"/>
                  </a:solidFill>
                </a:endParaRPr>
              </a:p>
              <a:p>
                <a:pPr indent="-76198" lvl="2" marL="152396">
                  <a:lnSpc>
                    <a:spcPct val="90000"/>
                  </a:lnSpc>
                  <a:spcBef>
                    <a:spcPts val="140"/>
                  </a:spcBef>
                  <a:buSzPts val="700"/>
                  <a:buFont typeface="Arial"/>
                  <a:buChar char="•"/>
                </a:pPr>
                <a:r>
                  <a:rPr dirty="0" lang="en-US" sz="933">
                    <a:solidFill>
                      <a:schemeClr val="tx1"/>
                    </a:solidFill>
                  </a:rPr>
                  <a:t>Dệt kim</a:t>
                </a:r>
                <a:endParaRPr dirty="0" sz="2489">
                  <a:solidFill>
                    <a:schemeClr val="tx1"/>
                  </a:solidFill>
                </a:endParaRPr>
              </a:p>
            </p:txBody>
          </p:sp>
          <p:sp>
            <p:nvSpPr>
              <p:cNvPr id="565" name="Google Shape;565;p8"/>
              <p:cNvSpPr/>
              <p:nvPr/>
            </p:nvSpPr>
            <p:spPr>
              <a:xfrm>
                <a:off x="6537907" y="177976"/>
                <a:ext cx="521537" cy="367746"/>
              </a:xfrm>
              <a:prstGeom prst="rightArrow">
                <a:avLst>
                  <a:gd fmla="val 60000" name="adj1"/>
                  <a:gd fmla="val 50000" name="adj2"/>
                </a:avLst>
              </a:prstGeom>
              <a:solidFill>
                <a:srgbClr val="C4D6B8"/>
              </a:solidFill>
              <a:ln>
                <a:noFill/>
              </a:ln>
            </p:spPr>
            <p:txBody>
              <a:bodyPr anchor="ctr" anchorCtr="0" bIns="121900" lIns="121900" rIns="121900" spcFirstLastPara="1" tIns="121900" wrap="square">
                <a:noAutofit/>
              </a:bodyPr>
              <a:lstStyle/>
              <a:p>
                <a:endParaRPr sz="2489">
                  <a:solidFill>
                    <a:schemeClr val="tx1"/>
                  </a:solidFill>
                </a:endParaRPr>
              </a:p>
            </p:txBody>
          </p:sp>
          <p:sp>
            <p:nvSpPr>
              <p:cNvPr id="566" name="Google Shape;566;p8"/>
              <p:cNvSpPr txBox="1"/>
              <p:nvPr/>
            </p:nvSpPr>
            <p:spPr>
              <a:xfrm>
                <a:off x="6537907" y="251525"/>
                <a:ext cx="411213" cy="220648"/>
              </a:xfrm>
              <a:prstGeom prst="rect">
                <a:avLst/>
              </a:prstGeom>
              <a:noFill/>
              <a:ln>
                <a:noFill/>
              </a:ln>
            </p:spPr>
            <p:txBody>
              <a:bodyPr anchor="ctr" anchorCtr="0" bIns="0" lIns="0" rIns="0" spcFirstLastPara="1" tIns="0" wrap="square">
                <a:noAutofit/>
              </a:bodyPr>
              <a:lstStyle/>
              <a:p>
                <a:pPr algn="ctr">
                  <a:lnSpc>
                    <a:spcPct val="90000"/>
                  </a:lnSpc>
                  <a:buSzPts val="1800"/>
                </a:pPr>
                <a:endParaRPr sz="2400">
                  <a:solidFill>
                    <a:schemeClr val="tx1"/>
                  </a:solidFill>
                </a:endParaRPr>
              </a:p>
            </p:txBody>
          </p:sp>
          <p:sp>
            <p:nvSpPr>
              <p:cNvPr id="567" name="Google Shape;567;p8"/>
              <p:cNvSpPr/>
              <p:nvPr/>
            </p:nvSpPr>
            <p:spPr>
              <a:xfrm>
                <a:off x="7202337" y="97679"/>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568" name="Google Shape;568;p8"/>
              <p:cNvSpPr txBox="1"/>
              <p:nvPr/>
            </p:nvSpPr>
            <p:spPr>
              <a:xfrm>
                <a:off x="7217812" y="113154"/>
                <a:ext cx="1585674" cy="497391"/>
              </a:xfrm>
              <a:prstGeom prst="rect">
                <a:avLst/>
              </a:prstGeom>
              <a:noFill/>
              <a:ln>
                <a:noFill/>
              </a:ln>
            </p:spPr>
            <p:txBody>
              <a:bodyPr anchor="t" anchorCtr="0" bIns="45700" lIns="45700" rIns="45700" spcFirstLastPara="1" tIns="45700" wrap="square">
                <a:noAutofit/>
              </a:bodyPr>
              <a:lstStyle/>
              <a:p>
                <a:pPr>
                  <a:lnSpc>
                    <a:spcPct val="90000"/>
                  </a:lnSpc>
                  <a:buSzPts val="900"/>
                </a:pPr>
                <a:r>
                  <a:rPr b="1" dirty="0" lang="en-US" sz="1200">
                    <a:solidFill>
                      <a:srgbClr val="C00000"/>
                    </a:solidFill>
                  </a:rPr>
                  <a:t>Xử lý vải</a:t>
                </a:r>
                <a:endParaRPr dirty="0" sz="2489">
                  <a:solidFill>
                    <a:srgbClr val="C00000"/>
                  </a:solidFill>
                </a:endParaRPr>
              </a:p>
              <a:p>
                <a:pPr indent="-76198" lvl="1" marL="76198">
                  <a:lnSpc>
                    <a:spcPct val="90000"/>
                  </a:lnSpc>
                  <a:spcBef>
                    <a:spcPts val="420"/>
                  </a:spcBef>
                  <a:buSzPts val="700"/>
                  <a:buFont typeface="Arial"/>
                  <a:buChar char="•"/>
                </a:pPr>
                <a:r>
                  <a:rPr dirty="0" lang="en-US" sz="933">
                    <a:solidFill>
                      <a:schemeClr val="tx1"/>
                    </a:solidFill>
                  </a:rPr>
                  <a:t>Nhuộm, in hoa văn</a:t>
                </a:r>
                <a:endParaRPr dirty="0" sz="2489">
                  <a:solidFill>
                    <a:schemeClr val="tx1"/>
                  </a:solidFill>
                </a:endParaRPr>
              </a:p>
              <a:p>
                <a:pPr indent="-76198" lvl="1" marL="76198">
                  <a:lnSpc>
                    <a:spcPct val="90000"/>
                  </a:lnSpc>
                  <a:spcBef>
                    <a:spcPts val="140"/>
                  </a:spcBef>
                  <a:buSzPts val="700"/>
                  <a:buFont typeface="Arial"/>
                  <a:buChar char="•"/>
                </a:pPr>
                <a:r>
                  <a:rPr dirty="0" lang="en-US" sz="933">
                    <a:solidFill>
                      <a:schemeClr val="tx1"/>
                    </a:solidFill>
                  </a:rPr>
                  <a:t>Hoàn tất vải đạt yêu cầu kỹ thuật</a:t>
                </a:r>
                <a:endParaRPr dirty="0" sz="2489">
                  <a:solidFill>
                    <a:schemeClr val="tx1"/>
                  </a:solidFill>
                </a:endParaRPr>
              </a:p>
            </p:txBody>
          </p:sp>
          <p:sp>
            <p:nvSpPr>
              <p:cNvPr id="569" name="Google Shape;569;p8"/>
              <p:cNvSpPr/>
              <p:nvPr/>
            </p:nvSpPr>
            <p:spPr>
              <a:xfrm rot="5400000">
                <a:off x="7749883" y="822294"/>
                <a:ext cx="521533" cy="367746"/>
              </a:xfrm>
              <a:prstGeom prst="rightArrow">
                <a:avLst>
                  <a:gd fmla="val 60000" name="adj1"/>
                  <a:gd fmla="val 50000" name="adj2"/>
                </a:avLst>
              </a:prstGeom>
              <a:solidFill>
                <a:srgbClr val="C4D6B8"/>
              </a:solidFill>
              <a:ln>
                <a:noFill/>
              </a:ln>
            </p:spPr>
            <p:txBody>
              <a:bodyPr anchor="ctr" anchorCtr="0" bIns="121900" lIns="121900" rIns="121900" spcFirstLastPara="1" tIns="121900" wrap="square">
                <a:noAutofit/>
              </a:bodyPr>
              <a:lstStyle/>
              <a:p>
                <a:endParaRPr sz="2489">
                  <a:solidFill>
                    <a:schemeClr val="tx1"/>
                  </a:solidFill>
                </a:endParaRPr>
              </a:p>
            </p:txBody>
          </p:sp>
          <p:sp>
            <p:nvSpPr>
              <p:cNvPr id="570" name="Google Shape;570;p8"/>
              <p:cNvSpPr txBox="1"/>
              <p:nvPr/>
            </p:nvSpPr>
            <p:spPr>
              <a:xfrm>
                <a:off x="7900325" y="745401"/>
                <a:ext cx="220648" cy="411209"/>
              </a:xfrm>
              <a:prstGeom prst="rect">
                <a:avLst/>
              </a:prstGeom>
              <a:noFill/>
              <a:ln>
                <a:noFill/>
              </a:ln>
            </p:spPr>
            <p:txBody>
              <a:bodyPr anchor="ctr" anchorCtr="0" bIns="0" lIns="0" rIns="0" spcFirstLastPara="1" tIns="0" wrap="square">
                <a:noAutofit/>
              </a:bodyPr>
              <a:lstStyle/>
              <a:p>
                <a:pPr algn="ctr">
                  <a:lnSpc>
                    <a:spcPct val="90000"/>
                  </a:lnSpc>
                  <a:buSzPts val="1800"/>
                </a:pPr>
                <a:endParaRPr sz="2400">
                  <a:solidFill>
                    <a:schemeClr val="tx1"/>
                  </a:solidFill>
                </a:endParaRPr>
              </a:p>
            </p:txBody>
          </p:sp>
          <p:sp>
            <p:nvSpPr>
              <p:cNvPr id="571" name="Google Shape;571;p8"/>
              <p:cNvSpPr/>
              <p:nvPr/>
            </p:nvSpPr>
            <p:spPr>
              <a:xfrm>
                <a:off x="7202337" y="1409829"/>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572" name="Google Shape;572;p8"/>
              <p:cNvSpPr txBox="1"/>
              <p:nvPr/>
            </p:nvSpPr>
            <p:spPr>
              <a:xfrm>
                <a:off x="7217812" y="1425304"/>
                <a:ext cx="1585674" cy="497391"/>
              </a:xfrm>
              <a:prstGeom prst="rect">
                <a:avLst/>
              </a:prstGeom>
              <a:noFill/>
              <a:ln>
                <a:noFill/>
              </a:ln>
            </p:spPr>
            <p:txBody>
              <a:bodyPr anchor="ctr" anchorCtr="0" bIns="45700" lIns="45700" rIns="45700" spcFirstLastPara="1" tIns="45700" wrap="square">
                <a:noAutofit/>
              </a:bodyPr>
              <a:lstStyle/>
              <a:p>
                <a:pPr algn="ctr">
                  <a:lnSpc>
                    <a:spcPct val="90000"/>
                  </a:lnSpc>
                  <a:buSzPts val="900"/>
                </a:pPr>
                <a:r>
                  <a:rPr b="1" dirty="0" lang="en-US" sz="1200">
                    <a:solidFill>
                      <a:srgbClr val="C00000"/>
                    </a:solidFill>
                  </a:rPr>
                  <a:t>Vải đã xử lý</a:t>
                </a:r>
                <a:endParaRPr dirty="0" sz="2489">
                  <a:solidFill>
                    <a:srgbClr val="C00000"/>
                  </a:solidFill>
                </a:endParaRPr>
              </a:p>
            </p:txBody>
          </p:sp>
          <p:sp>
            <p:nvSpPr>
              <p:cNvPr id="573" name="Google Shape;573;p8"/>
              <p:cNvSpPr/>
              <p:nvPr/>
            </p:nvSpPr>
            <p:spPr>
              <a:xfrm rot="10800000">
                <a:off x="6561421" y="1490127"/>
                <a:ext cx="521537" cy="367746"/>
              </a:xfrm>
              <a:prstGeom prst="rightArrow">
                <a:avLst>
                  <a:gd fmla="val 60000" name="adj1"/>
                  <a:gd fmla="val 50000" name="adj2"/>
                </a:avLst>
              </a:prstGeom>
              <a:solidFill>
                <a:srgbClr val="C4D6B8"/>
              </a:solidFill>
              <a:ln>
                <a:noFill/>
              </a:ln>
            </p:spPr>
            <p:txBody>
              <a:bodyPr anchor="ctr" anchorCtr="0" bIns="121900" lIns="121900" rIns="121900" spcFirstLastPara="1" tIns="121900" wrap="square">
                <a:noAutofit/>
              </a:bodyPr>
              <a:lstStyle/>
              <a:p>
                <a:endParaRPr sz="2489">
                  <a:solidFill>
                    <a:schemeClr val="tx1"/>
                  </a:solidFill>
                </a:endParaRPr>
              </a:p>
            </p:txBody>
          </p:sp>
          <p:sp>
            <p:nvSpPr>
              <p:cNvPr id="574" name="Google Shape;574;p8"/>
              <p:cNvSpPr txBox="1"/>
              <p:nvPr/>
            </p:nvSpPr>
            <p:spPr>
              <a:xfrm>
                <a:off x="6671745" y="1563676"/>
                <a:ext cx="411213" cy="220648"/>
              </a:xfrm>
              <a:prstGeom prst="rect">
                <a:avLst/>
              </a:prstGeom>
              <a:noFill/>
              <a:ln>
                <a:noFill/>
              </a:ln>
            </p:spPr>
            <p:txBody>
              <a:bodyPr anchor="ctr" anchorCtr="0" bIns="0" lIns="0" rIns="0" spcFirstLastPara="1" tIns="0" wrap="square">
                <a:noAutofit/>
              </a:bodyPr>
              <a:lstStyle/>
              <a:p>
                <a:pPr algn="ctr">
                  <a:lnSpc>
                    <a:spcPct val="90000"/>
                  </a:lnSpc>
                  <a:buSzPts val="1800"/>
                </a:pPr>
                <a:endParaRPr sz="2400">
                  <a:solidFill>
                    <a:schemeClr val="tx1"/>
                  </a:solidFill>
                </a:endParaRPr>
              </a:p>
            </p:txBody>
          </p:sp>
          <p:sp>
            <p:nvSpPr>
              <p:cNvPr id="575" name="Google Shape;575;p8"/>
              <p:cNvSpPr/>
              <p:nvPr/>
            </p:nvSpPr>
            <p:spPr>
              <a:xfrm>
                <a:off x="4801904" y="1409829"/>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576" name="Google Shape;576;p8"/>
              <p:cNvSpPr txBox="1"/>
              <p:nvPr/>
            </p:nvSpPr>
            <p:spPr>
              <a:xfrm>
                <a:off x="4817379" y="1425304"/>
                <a:ext cx="1585674" cy="497391"/>
              </a:xfrm>
              <a:prstGeom prst="rect">
                <a:avLst/>
              </a:prstGeom>
              <a:noFill/>
              <a:ln>
                <a:noFill/>
              </a:ln>
            </p:spPr>
            <p:txBody>
              <a:bodyPr anchor="t" anchorCtr="0" bIns="45700" lIns="45700" rIns="45700" spcFirstLastPara="1" tIns="45700" wrap="square">
                <a:noAutofit/>
              </a:bodyPr>
              <a:lstStyle/>
              <a:p>
                <a:pPr>
                  <a:lnSpc>
                    <a:spcPct val="90000"/>
                  </a:lnSpc>
                  <a:buSzPts val="900"/>
                </a:pPr>
                <a:r>
                  <a:rPr b="1" dirty="0" lang="en-US" sz="1200">
                    <a:solidFill>
                      <a:srgbClr val="C00000"/>
                    </a:solidFill>
                  </a:rPr>
                  <a:t>Thiết kế rập &amp; Cắt vải</a:t>
                </a:r>
                <a:endParaRPr dirty="0" sz="2489">
                  <a:solidFill>
                    <a:srgbClr val="C00000"/>
                  </a:solidFill>
                </a:endParaRPr>
              </a:p>
              <a:p>
                <a:pPr indent="-76198" lvl="1" marL="76198">
                  <a:lnSpc>
                    <a:spcPct val="90000"/>
                  </a:lnSpc>
                  <a:spcBef>
                    <a:spcPts val="420"/>
                  </a:spcBef>
                  <a:buSzPts val="700"/>
                  <a:buFont typeface="Arial"/>
                  <a:buChar char="•"/>
                </a:pPr>
                <a:r>
                  <a:rPr dirty="0" lang="en-US" sz="933">
                    <a:solidFill>
                      <a:schemeClr val="tx1"/>
                    </a:solidFill>
                  </a:rPr>
                  <a:t>Tạo mẫu rập và cắt vải theo thiết kế sản phẩm</a:t>
                </a:r>
                <a:endParaRPr dirty="0" sz="2489">
                  <a:solidFill>
                    <a:schemeClr val="tx1"/>
                  </a:solidFill>
                </a:endParaRPr>
              </a:p>
            </p:txBody>
          </p:sp>
          <p:sp>
            <p:nvSpPr>
              <p:cNvPr id="577" name="Google Shape;577;p8"/>
              <p:cNvSpPr/>
              <p:nvPr/>
            </p:nvSpPr>
            <p:spPr>
              <a:xfrm rot="10800000">
                <a:off x="4160988" y="1490127"/>
                <a:ext cx="521537" cy="367746"/>
              </a:xfrm>
              <a:prstGeom prst="rightArrow">
                <a:avLst>
                  <a:gd fmla="val 60000" name="adj1"/>
                  <a:gd fmla="val 50000" name="adj2"/>
                </a:avLst>
              </a:prstGeom>
              <a:solidFill>
                <a:srgbClr val="C4D6B8"/>
              </a:solidFill>
              <a:ln>
                <a:noFill/>
              </a:ln>
            </p:spPr>
            <p:txBody>
              <a:bodyPr anchor="ctr" anchorCtr="0" bIns="121900" lIns="121900" rIns="121900" spcFirstLastPara="1" tIns="121900" wrap="square">
                <a:noAutofit/>
              </a:bodyPr>
              <a:lstStyle/>
              <a:p>
                <a:endParaRPr sz="2489">
                  <a:solidFill>
                    <a:schemeClr val="tx1"/>
                  </a:solidFill>
                </a:endParaRPr>
              </a:p>
            </p:txBody>
          </p:sp>
          <p:sp>
            <p:nvSpPr>
              <p:cNvPr id="578" name="Google Shape;578;p8"/>
              <p:cNvSpPr txBox="1"/>
              <p:nvPr/>
            </p:nvSpPr>
            <p:spPr>
              <a:xfrm>
                <a:off x="4271312" y="1563676"/>
                <a:ext cx="411213" cy="220648"/>
              </a:xfrm>
              <a:prstGeom prst="rect">
                <a:avLst/>
              </a:prstGeom>
              <a:noFill/>
              <a:ln>
                <a:noFill/>
              </a:ln>
            </p:spPr>
            <p:txBody>
              <a:bodyPr anchor="ctr" anchorCtr="0" bIns="0" lIns="0" rIns="0" spcFirstLastPara="1" tIns="0" wrap="square">
                <a:noAutofit/>
              </a:bodyPr>
              <a:lstStyle/>
              <a:p>
                <a:pPr algn="ctr">
                  <a:lnSpc>
                    <a:spcPct val="90000"/>
                  </a:lnSpc>
                  <a:buSzPts val="1800"/>
                </a:pPr>
                <a:endParaRPr sz="2400">
                  <a:solidFill>
                    <a:schemeClr val="tx1"/>
                  </a:solidFill>
                </a:endParaRPr>
              </a:p>
            </p:txBody>
          </p:sp>
          <p:sp>
            <p:nvSpPr>
              <p:cNvPr id="579" name="Google Shape;579;p8"/>
              <p:cNvSpPr/>
              <p:nvPr/>
            </p:nvSpPr>
            <p:spPr>
              <a:xfrm>
                <a:off x="2401470" y="1409829"/>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580" name="Google Shape;580;p8"/>
              <p:cNvSpPr txBox="1"/>
              <p:nvPr/>
            </p:nvSpPr>
            <p:spPr>
              <a:xfrm>
                <a:off x="2416945" y="1425304"/>
                <a:ext cx="1585674" cy="497391"/>
              </a:xfrm>
              <a:prstGeom prst="rect">
                <a:avLst/>
              </a:prstGeom>
              <a:noFill/>
              <a:ln>
                <a:noFill/>
              </a:ln>
            </p:spPr>
            <p:txBody>
              <a:bodyPr anchor="t" anchorCtr="0" bIns="45700" lIns="45700" rIns="45700" spcFirstLastPara="1" tIns="45700" wrap="square">
                <a:noAutofit/>
              </a:bodyPr>
              <a:lstStyle/>
              <a:p>
                <a:pPr>
                  <a:lnSpc>
                    <a:spcPct val="90000"/>
                  </a:lnSpc>
                  <a:buSzPts val="900"/>
                </a:pPr>
                <a:r>
                  <a:rPr b="1" dirty="0" lang="en-US" sz="1200">
                    <a:solidFill>
                      <a:srgbClr val="C00000"/>
                    </a:solidFill>
                  </a:rPr>
                  <a:t>Gia công giá trị</a:t>
                </a:r>
                <a:endParaRPr dirty="0" sz="2489">
                  <a:solidFill>
                    <a:srgbClr val="C00000"/>
                  </a:solidFill>
                </a:endParaRPr>
              </a:p>
              <a:p>
                <a:pPr indent="-76198" lvl="1" marL="76198">
                  <a:lnSpc>
                    <a:spcPct val="90000"/>
                  </a:lnSpc>
                  <a:spcBef>
                    <a:spcPts val="420"/>
                  </a:spcBef>
                  <a:buSzPts val="700"/>
                  <a:buFont typeface="Arial"/>
                  <a:buChar char="•"/>
                </a:pPr>
                <a:r>
                  <a:rPr dirty="0" lang="en-US" sz="933">
                    <a:solidFill>
                      <a:schemeClr val="tx1"/>
                    </a:solidFill>
                  </a:rPr>
                  <a:t>Thêu, in ấn, hoặc trang trí để tăng tính thẩm </a:t>
                </a:r>
                <a:r>
                  <a:rPr dirty="0" err="1" lang="en-US" sz="933">
                    <a:solidFill>
                      <a:schemeClr val="tx1"/>
                    </a:solidFill>
                  </a:rPr>
                  <a:t>mỹ</a:t>
                </a:r>
                <a:endParaRPr dirty="0" sz="933">
                  <a:solidFill>
                    <a:schemeClr val="tx1"/>
                  </a:solidFill>
                </a:endParaRPr>
              </a:p>
            </p:txBody>
          </p:sp>
          <p:sp>
            <p:nvSpPr>
              <p:cNvPr id="581" name="Google Shape;581;p8"/>
              <p:cNvSpPr/>
              <p:nvPr/>
            </p:nvSpPr>
            <p:spPr>
              <a:xfrm rot="10800000">
                <a:off x="1760555" y="1490127"/>
                <a:ext cx="521537" cy="367746"/>
              </a:xfrm>
              <a:prstGeom prst="rightArrow">
                <a:avLst>
                  <a:gd fmla="val 60000" name="adj1"/>
                  <a:gd fmla="val 50000" name="adj2"/>
                </a:avLst>
              </a:prstGeom>
              <a:solidFill>
                <a:srgbClr val="C4D6B8"/>
              </a:solidFill>
              <a:ln>
                <a:noFill/>
              </a:ln>
            </p:spPr>
            <p:txBody>
              <a:bodyPr anchor="ctr" anchorCtr="0" bIns="121900" lIns="121900" rIns="121900" spcFirstLastPara="1" tIns="121900" wrap="square">
                <a:noAutofit/>
              </a:bodyPr>
              <a:lstStyle/>
              <a:p>
                <a:endParaRPr sz="2489">
                  <a:solidFill>
                    <a:schemeClr val="tx1"/>
                  </a:solidFill>
                </a:endParaRPr>
              </a:p>
            </p:txBody>
          </p:sp>
          <p:sp>
            <p:nvSpPr>
              <p:cNvPr id="582" name="Google Shape;582;p8"/>
              <p:cNvSpPr txBox="1"/>
              <p:nvPr/>
            </p:nvSpPr>
            <p:spPr>
              <a:xfrm>
                <a:off x="1870879" y="1563676"/>
                <a:ext cx="411213" cy="220648"/>
              </a:xfrm>
              <a:prstGeom prst="rect">
                <a:avLst/>
              </a:prstGeom>
              <a:noFill/>
              <a:ln>
                <a:noFill/>
              </a:ln>
            </p:spPr>
            <p:txBody>
              <a:bodyPr anchor="ctr" anchorCtr="0" bIns="0" lIns="0" rIns="0" spcFirstLastPara="1" tIns="0" wrap="square">
                <a:noAutofit/>
              </a:bodyPr>
              <a:lstStyle/>
              <a:p>
                <a:pPr algn="ctr">
                  <a:lnSpc>
                    <a:spcPct val="90000"/>
                  </a:lnSpc>
                  <a:buSzPts val="1800"/>
                </a:pPr>
                <a:endParaRPr sz="2400">
                  <a:solidFill>
                    <a:schemeClr val="tx1"/>
                  </a:solidFill>
                </a:endParaRPr>
              </a:p>
            </p:txBody>
          </p:sp>
          <p:sp>
            <p:nvSpPr>
              <p:cNvPr id="583" name="Google Shape;583;p8"/>
              <p:cNvSpPr/>
              <p:nvPr/>
            </p:nvSpPr>
            <p:spPr>
              <a:xfrm>
                <a:off x="1037" y="1409829"/>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584" name="Google Shape;584;p8"/>
              <p:cNvSpPr txBox="1"/>
              <p:nvPr/>
            </p:nvSpPr>
            <p:spPr>
              <a:xfrm>
                <a:off x="16512" y="1425304"/>
                <a:ext cx="1585674" cy="497391"/>
              </a:xfrm>
              <a:prstGeom prst="rect">
                <a:avLst/>
              </a:prstGeom>
              <a:noFill/>
              <a:ln>
                <a:noFill/>
              </a:ln>
            </p:spPr>
            <p:txBody>
              <a:bodyPr anchor="t" anchorCtr="0" bIns="45700" lIns="45700" rIns="45700" spcFirstLastPara="1" tIns="45700" wrap="square">
                <a:noAutofit/>
              </a:bodyPr>
              <a:lstStyle/>
              <a:p>
                <a:pPr>
                  <a:lnSpc>
                    <a:spcPct val="90000"/>
                  </a:lnSpc>
                  <a:buSzPts val="900"/>
                </a:pPr>
                <a:r>
                  <a:rPr b="1" dirty="0" lang="en-US" sz="1200">
                    <a:solidFill>
                      <a:srgbClr val="C00000"/>
                    </a:solidFill>
                  </a:rPr>
                  <a:t>May</a:t>
                </a:r>
                <a:endParaRPr dirty="0" sz="2489">
                  <a:solidFill>
                    <a:srgbClr val="C00000"/>
                  </a:solidFill>
                </a:endParaRPr>
              </a:p>
              <a:p>
                <a:pPr indent="-76198" lvl="1" marL="76198">
                  <a:lnSpc>
                    <a:spcPct val="90000"/>
                  </a:lnSpc>
                  <a:spcBef>
                    <a:spcPts val="420"/>
                  </a:spcBef>
                  <a:buSzPts val="700"/>
                  <a:buFont typeface="Arial"/>
                  <a:buChar char="•"/>
                </a:pPr>
                <a:r>
                  <a:rPr dirty="0" lang="en-US" sz="933">
                    <a:solidFill>
                      <a:schemeClr val="tx1"/>
                    </a:solidFill>
                  </a:rPr>
                  <a:t>Ráp lại bằng máy may công nghiệp</a:t>
                </a:r>
                <a:endParaRPr dirty="0" sz="2489">
                  <a:solidFill>
                    <a:schemeClr val="tx1"/>
                  </a:solidFill>
                </a:endParaRPr>
              </a:p>
              <a:p>
                <a:pPr indent="-76198" lvl="1" marL="76198">
                  <a:lnSpc>
                    <a:spcPct val="90000"/>
                  </a:lnSpc>
                  <a:spcBef>
                    <a:spcPts val="140"/>
                  </a:spcBef>
                  <a:buSzPts val="700"/>
                  <a:buFont typeface="Arial"/>
                  <a:buChar char="•"/>
                </a:pPr>
                <a:r>
                  <a:rPr dirty="0" lang="en-US" sz="933">
                    <a:solidFill>
                      <a:schemeClr val="tx1"/>
                    </a:solidFill>
                  </a:rPr>
                  <a:t>May viền, lắp khóa kéo, nút áo,…</a:t>
                </a:r>
                <a:endParaRPr dirty="0" sz="2489">
                  <a:solidFill>
                    <a:schemeClr val="tx1"/>
                  </a:solidFill>
                </a:endParaRPr>
              </a:p>
            </p:txBody>
          </p:sp>
          <p:sp>
            <p:nvSpPr>
              <p:cNvPr id="585" name="Google Shape;585;p8"/>
              <p:cNvSpPr/>
              <p:nvPr/>
            </p:nvSpPr>
            <p:spPr>
              <a:xfrm rot="5400000">
                <a:off x="548583" y="2134445"/>
                <a:ext cx="521533" cy="367746"/>
              </a:xfrm>
              <a:prstGeom prst="rightArrow">
                <a:avLst>
                  <a:gd fmla="val 60000" name="adj1"/>
                  <a:gd fmla="val 50000" name="adj2"/>
                </a:avLst>
              </a:prstGeom>
              <a:solidFill>
                <a:srgbClr val="C4D6B8"/>
              </a:solidFill>
              <a:ln>
                <a:noFill/>
              </a:ln>
            </p:spPr>
            <p:txBody>
              <a:bodyPr anchor="ctr" anchorCtr="0" bIns="121900" lIns="121900" rIns="121900" spcFirstLastPara="1" tIns="121900" wrap="square">
                <a:noAutofit/>
              </a:bodyPr>
              <a:lstStyle/>
              <a:p>
                <a:endParaRPr sz="2489">
                  <a:solidFill>
                    <a:schemeClr val="tx1"/>
                  </a:solidFill>
                </a:endParaRPr>
              </a:p>
            </p:txBody>
          </p:sp>
          <p:sp>
            <p:nvSpPr>
              <p:cNvPr id="586" name="Google Shape;586;p8"/>
              <p:cNvSpPr txBox="1"/>
              <p:nvPr/>
            </p:nvSpPr>
            <p:spPr>
              <a:xfrm>
                <a:off x="699025" y="2057552"/>
                <a:ext cx="220648" cy="411209"/>
              </a:xfrm>
              <a:prstGeom prst="rect">
                <a:avLst/>
              </a:prstGeom>
              <a:noFill/>
              <a:ln>
                <a:noFill/>
              </a:ln>
            </p:spPr>
            <p:txBody>
              <a:bodyPr anchor="ctr" anchorCtr="0" bIns="0" lIns="0" rIns="0" spcFirstLastPara="1" tIns="0" wrap="square">
                <a:noAutofit/>
              </a:bodyPr>
              <a:lstStyle/>
              <a:p>
                <a:pPr algn="ctr">
                  <a:lnSpc>
                    <a:spcPct val="90000"/>
                  </a:lnSpc>
                  <a:buSzPts val="1800"/>
                </a:pPr>
                <a:endParaRPr sz="2400">
                  <a:solidFill>
                    <a:schemeClr val="tx1"/>
                  </a:solidFill>
                </a:endParaRPr>
              </a:p>
            </p:txBody>
          </p:sp>
          <p:sp>
            <p:nvSpPr>
              <p:cNvPr id="587" name="Google Shape;587;p8"/>
              <p:cNvSpPr/>
              <p:nvPr/>
            </p:nvSpPr>
            <p:spPr>
              <a:xfrm>
                <a:off x="1037" y="2721980"/>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588" name="Google Shape;588;p8"/>
              <p:cNvSpPr txBox="1"/>
              <p:nvPr/>
            </p:nvSpPr>
            <p:spPr>
              <a:xfrm>
                <a:off x="16512" y="2737455"/>
                <a:ext cx="1585674" cy="497391"/>
              </a:xfrm>
              <a:prstGeom prst="rect">
                <a:avLst/>
              </a:prstGeom>
              <a:noFill/>
              <a:ln>
                <a:noFill/>
              </a:ln>
            </p:spPr>
            <p:txBody>
              <a:bodyPr anchor="ctr" anchorCtr="0" bIns="45700" lIns="45700" rIns="45700" spcFirstLastPara="1" tIns="45700" wrap="square">
                <a:noAutofit/>
              </a:bodyPr>
              <a:lstStyle/>
              <a:p>
                <a:pPr algn="ctr">
                  <a:lnSpc>
                    <a:spcPct val="90000"/>
                  </a:lnSpc>
                  <a:buSzPts val="900"/>
                </a:pPr>
                <a:r>
                  <a:rPr b="1" dirty="0" lang="en-US" sz="1200">
                    <a:solidFill>
                      <a:srgbClr val="C00000"/>
                    </a:solidFill>
                  </a:rPr>
                  <a:t>Thành phẩm</a:t>
                </a:r>
                <a:endParaRPr dirty="0" sz="2489">
                  <a:solidFill>
                    <a:srgbClr val="C00000"/>
                  </a:solidFill>
                </a:endParaRPr>
              </a:p>
            </p:txBody>
          </p:sp>
          <p:sp>
            <p:nvSpPr>
              <p:cNvPr id="589" name="Google Shape;589;p8"/>
              <p:cNvSpPr/>
              <p:nvPr/>
            </p:nvSpPr>
            <p:spPr>
              <a:xfrm>
                <a:off x="1737040" y="2802277"/>
                <a:ext cx="521537" cy="367746"/>
              </a:xfrm>
              <a:prstGeom prst="rightArrow">
                <a:avLst>
                  <a:gd fmla="val 60000" name="adj1"/>
                  <a:gd fmla="val 50000" name="adj2"/>
                </a:avLst>
              </a:prstGeom>
              <a:solidFill>
                <a:srgbClr val="C4D6B8"/>
              </a:solidFill>
              <a:ln>
                <a:noFill/>
              </a:ln>
            </p:spPr>
            <p:txBody>
              <a:bodyPr anchor="ctr" anchorCtr="0" bIns="121900" lIns="121900" rIns="121900" spcFirstLastPara="1" tIns="121900" wrap="square">
                <a:noAutofit/>
              </a:bodyPr>
              <a:lstStyle/>
              <a:p>
                <a:endParaRPr sz="2489">
                  <a:solidFill>
                    <a:schemeClr val="tx1"/>
                  </a:solidFill>
                </a:endParaRPr>
              </a:p>
            </p:txBody>
          </p:sp>
          <p:sp>
            <p:nvSpPr>
              <p:cNvPr id="590" name="Google Shape;590;p8"/>
              <p:cNvSpPr txBox="1"/>
              <p:nvPr/>
            </p:nvSpPr>
            <p:spPr>
              <a:xfrm>
                <a:off x="1737040" y="2875826"/>
                <a:ext cx="411213" cy="220648"/>
              </a:xfrm>
              <a:prstGeom prst="rect">
                <a:avLst/>
              </a:prstGeom>
              <a:noFill/>
              <a:ln>
                <a:noFill/>
              </a:ln>
            </p:spPr>
            <p:txBody>
              <a:bodyPr anchor="ctr" anchorCtr="0" bIns="0" lIns="0" rIns="0" spcFirstLastPara="1" tIns="0" wrap="square">
                <a:noAutofit/>
              </a:bodyPr>
              <a:lstStyle/>
              <a:p>
                <a:pPr algn="ctr">
                  <a:lnSpc>
                    <a:spcPct val="90000"/>
                  </a:lnSpc>
                  <a:buSzPts val="1800"/>
                </a:pPr>
                <a:endParaRPr sz="2400">
                  <a:solidFill>
                    <a:schemeClr val="tx1"/>
                  </a:solidFill>
                </a:endParaRPr>
              </a:p>
            </p:txBody>
          </p:sp>
          <p:sp>
            <p:nvSpPr>
              <p:cNvPr id="591" name="Google Shape;591;p8"/>
              <p:cNvSpPr/>
              <p:nvPr/>
            </p:nvSpPr>
            <p:spPr>
              <a:xfrm>
                <a:off x="2401470" y="2721980"/>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592" name="Google Shape;592;p8"/>
              <p:cNvSpPr txBox="1"/>
              <p:nvPr/>
            </p:nvSpPr>
            <p:spPr>
              <a:xfrm>
                <a:off x="2416945" y="2737455"/>
                <a:ext cx="1585674" cy="497391"/>
              </a:xfrm>
              <a:prstGeom prst="rect">
                <a:avLst/>
              </a:prstGeom>
              <a:noFill/>
              <a:ln>
                <a:noFill/>
              </a:ln>
            </p:spPr>
            <p:txBody>
              <a:bodyPr anchor="ctr" anchorCtr="0" bIns="45700" lIns="45700" rIns="45700" spcFirstLastPara="1" tIns="45700" wrap="square">
                <a:noAutofit/>
              </a:bodyPr>
              <a:lstStyle/>
              <a:p>
                <a:pPr algn="ctr">
                  <a:lnSpc>
                    <a:spcPct val="90000"/>
                  </a:lnSpc>
                  <a:buSzPts val="900"/>
                </a:pPr>
                <a:r>
                  <a:rPr b="1" dirty="0" lang="en-US" sz="1200">
                    <a:solidFill>
                      <a:srgbClr val="C00000"/>
                    </a:solidFill>
                  </a:rPr>
                  <a:t>Kiểm tra &amp; Sửa lỗi</a:t>
                </a:r>
                <a:endParaRPr dirty="0" sz="2489">
                  <a:solidFill>
                    <a:srgbClr val="C00000"/>
                  </a:solidFill>
                </a:endParaRPr>
              </a:p>
            </p:txBody>
          </p:sp>
          <p:sp>
            <p:nvSpPr>
              <p:cNvPr id="593" name="Google Shape;593;p8"/>
              <p:cNvSpPr/>
              <p:nvPr/>
            </p:nvSpPr>
            <p:spPr>
              <a:xfrm>
                <a:off x="4137474" y="2802277"/>
                <a:ext cx="521537" cy="367746"/>
              </a:xfrm>
              <a:prstGeom prst="rightArrow">
                <a:avLst>
                  <a:gd fmla="val 60000" name="adj1"/>
                  <a:gd fmla="val 50000" name="adj2"/>
                </a:avLst>
              </a:prstGeom>
              <a:solidFill>
                <a:srgbClr val="C4D6B8"/>
              </a:solidFill>
              <a:ln>
                <a:noFill/>
              </a:ln>
            </p:spPr>
            <p:txBody>
              <a:bodyPr anchor="ctr" anchorCtr="0" bIns="121900" lIns="121900" rIns="121900" spcFirstLastPara="1" tIns="121900" wrap="square">
                <a:noAutofit/>
              </a:bodyPr>
              <a:lstStyle/>
              <a:p>
                <a:endParaRPr sz="2489">
                  <a:solidFill>
                    <a:schemeClr val="tx1"/>
                  </a:solidFill>
                </a:endParaRPr>
              </a:p>
            </p:txBody>
          </p:sp>
          <p:sp>
            <p:nvSpPr>
              <p:cNvPr id="594" name="Google Shape;594;p8"/>
              <p:cNvSpPr txBox="1"/>
              <p:nvPr/>
            </p:nvSpPr>
            <p:spPr>
              <a:xfrm>
                <a:off x="4137474" y="2875826"/>
                <a:ext cx="411213" cy="220648"/>
              </a:xfrm>
              <a:prstGeom prst="rect">
                <a:avLst/>
              </a:prstGeom>
              <a:noFill/>
              <a:ln>
                <a:noFill/>
              </a:ln>
            </p:spPr>
            <p:txBody>
              <a:bodyPr anchor="ctr" anchorCtr="0" bIns="0" lIns="0" rIns="0" spcFirstLastPara="1" tIns="0" wrap="square">
                <a:noAutofit/>
              </a:bodyPr>
              <a:lstStyle/>
              <a:p>
                <a:pPr algn="ctr">
                  <a:lnSpc>
                    <a:spcPct val="90000"/>
                  </a:lnSpc>
                  <a:buSzPts val="1800"/>
                </a:pPr>
                <a:endParaRPr sz="2400">
                  <a:solidFill>
                    <a:schemeClr val="tx1"/>
                  </a:solidFill>
                </a:endParaRPr>
              </a:p>
            </p:txBody>
          </p:sp>
          <p:sp>
            <p:nvSpPr>
              <p:cNvPr id="595" name="Google Shape;595;p8"/>
              <p:cNvSpPr/>
              <p:nvPr/>
            </p:nvSpPr>
            <p:spPr>
              <a:xfrm>
                <a:off x="4801904" y="2721980"/>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596" name="Google Shape;596;p8"/>
              <p:cNvSpPr txBox="1"/>
              <p:nvPr/>
            </p:nvSpPr>
            <p:spPr>
              <a:xfrm>
                <a:off x="4817379" y="2737455"/>
                <a:ext cx="1585674" cy="497391"/>
              </a:xfrm>
              <a:prstGeom prst="rect">
                <a:avLst/>
              </a:prstGeom>
              <a:noFill/>
              <a:ln>
                <a:noFill/>
              </a:ln>
            </p:spPr>
            <p:txBody>
              <a:bodyPr anchor="t" anchorCtr="0" bIns="45700" lIns="45700" rIns="45700" spcFirstLastPara="1" tIns="45700" wrap="square">
                <a:noAutofit/>
              </a:bodyPr>
              <a:lstStyle/>
              <a:p>
                <a:pPr>
                  <a:lnSpc>
                    <a:spcPct val="90000"/>
                  </a:lnSpc>
                  <a:buSzPts val="900"/>
                </a:pPr>
                <a:r>
                  <a:rPr b="1" dirty="0" lang="en-US" sz="1200">
                    <a:solidFill>
                      <a:srgbClr val="C00000"/>
                    </a:solidFill>
                  </a:rPr>
                  <a:t>Là (ủi) &amp; đóng gói</a:t>
                </a:r>
                <a:endParaRPr dirty="0" sz="2489">
                  <a:solidFill>
                    <a:srgbClr val="C00000"/>
                  </a:solidFill>
                </a:endParaRPr>
              </a:p>
              <a:p>
                <a:pPr indent="-76198" lvl="1" marL="76198">
                  <a:lnSpc>
                    <a:spcPct val="90000"/>
                  </a:lnSpc>
                  <a:spcBef>
                    <a:spcPts val="420"/>
                  </a:spcBef>
                  <a:buSzPts val="700"/>
                  <a:buFont typeface="Arial"/>
                  <a:buChar char="•"/>
                </a:pPr>
                <a:r>
                  <a:rPr dirty="0" lang="en-US" sz="933">
                    <a:solidFill>
                      <a:schemeClr val="tx1"/>
                    </a:solidFill>
                  </a:rPr>
                  <a:t>Ủi phẳng sản phẩm</a:t>
                </a:r>
                <a:endParaRPr dirty="0" sz="2489">
                  <a:solidFill>
                    <a:schemeClr val="tx1"/>
                  </a:solidFill>
                </a:endParaRPr>
              </a:p>
              <a:p>
                <a:pPr indent="-76198" lvl="1" marL="76198">
                  <a:lnSpc>
                    <a:spcPct val="90000"/>
                  </a:lnSpc>
                  <a:spcBef>
                    <a:spcPts val="140"/>
                  </a:spcBef>
                  <a:buSzPts val="700"/>
                  <a:buFont typeface="Arial"/>
                  <a:buChar char="•"/>
                </a:pPr>
                <a:r>
                  <a:rPr dirty="0" lang="en-US" sz="933">
                    <a:solidFill>
                      <a:schemeClr val="tx1"/>
                    </a:solidFill>
                  </a:rPr>
                  <a:t>Gắn nhãn mác, đóng gói sản phẩm</a:t>
                </a:r>
                <a:endParaRPr dirty="0" sz="2489">
                  <a:solidFill>
                    <a:schemeClr val="tx1"/>
                  </a:solidFill>
                </a:endParaRPr>
              </a:p>
            </p:txBody>
          </p:sp>
          <p:sp>
            <p:nvSpPr>
              <p:cNvPr id="597" name="Google Shape;597;p8"/>
              <p:cNvSpPr/>
              <p:nvPr/>
            </p:nvSpPr>
            <p:spPr>
              <a:xfrm>
                <a:off x="6537907" y="2802277"/>
                <a:ext cx="521537" cy="367746"/>
              </a:xfrm>
              <a:prstGeom prst="rightArrow">
                <a:avLst>
                  <a:gd fmla="val 60000" name="adj1"/>
                  <a:gd fmla="val 50000" name="adj2"/>
                </a:avLst>
              </a:prstGeom>
              <a:solidFill>
                <a:srgbClr val="C4D6B8"/>
              </a:solidFill>
              <a:ln>
                <a:noFill/>
              </a:ln>
            </p:spPr>
            <p:txBody>
              <a:bodyPr anchor="ctr" anchorCtr="0" bIns="121900" lIns="121900" rIns="121900" spcFirstLastPara="1" tIns="121900" wrap="square">
                <a:noAutofit/>
              </a:bodyPr>
              <a:lstStyle/>
              <a:p>
                <a:endParaRPr sz="2489">
                  <a:solidFill>
                    <a:schemeClr val="tx1"/>
                  </a:solidFill>
                </a:endParaRPr>
              </a:p>
            </p:txBody>
          </p:sp>
          <p:sp>
            <p:nvSpPr>
              <p:cNvPr id="598" name="Google Shape;598;p8"/>
              <p:cNvSpPr txBox="1"/>
              <p:nvPr/>
            </p:nvSpPr>
            <p:spPr>
              <a:xfrm>
                <a:off x="6537907" y="2875826"/>
                <a:ext cx="411213" cy="220648"/>
              </a:xfrm>
              <a:prstGeom prst="rect">
                <a:avLst/>
              </a:prstGeom>
              <a:noFill/>
              <a:ln>
                <a:noFill/>
              </a:ln>
            </p:spPr>
            <p:txBody>
              <a:bodyPr anchor="ctr" anchorCtr="0" bIns="0" lIns="0" rIns="0" spcFirstLastPara="1" tIns="0" wrap="square">
                <a:noAutofit/>
              </a:bodyPr>
              <a:lstStyle/>
              <a:p>
                <a:pPr algn="ctr">
                  <a:lnSpc>
                    <a:spcPct val="90000"/>
                  </a:lnSpc>
                  <a:buSzPts val="1800"/>
                </a:pPr>
                <a:endParaRPr sz="2400">
                  <a:solidFill>
                    <a:schemeClr val="tx1"/>
                  </a:solidFill>
                </a:endParaRPr>
              </a:p>
            </p:txBody>
          </p:sp>
          <p:sp>
            <p:nvSpPr>
              <p:cNvPr id="599" name="Google Shape;599;p8"/>
              <p:cNvSpPr/>
              <p:nvPr/>
            </p:nvSpPr>
            <p:spPr>
              <a:xfrm>
                <a:off x="7202337" y="2721980"/>
                <a:ext cx="1616624" cy="528341"/>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121900" lIns="121900" rIns="121900" spcFirstLastPara="1" tIns="121900" wrap="square">
                <a:noAutofit/>
              </a:bodyPr>
              <a:lstStyle/>
              <a:p>
                <a:endParaRPr sz="2489">
                  <a:solidFill>
                    <a:schemeClr val="tx1"/>
                  </a:solidFill>
                </a:endParaRPr>
              </a:p>
            </p:txBody>
          </p:sp>
          <p:sp>
            <p:nvSpPr>
              <p:cNvPr id="600" name="Google Shape;600;p8"/>
              <p:cNvSpPr txBox="1"/>
              <p:nvPr/>
            </p:nvSpPr>
            <p:spPr>
              <a:xfrm>
                <a:off x="7217812" y="2737455"/>
                <a:ext cx="1585674" cy="497391"/>
              </a:xfrm>
              <a:prstGeom prst="rect">
                <a:avLst/>
              </a:prstGeom>
              <a:noFill/>
              <a:ln>
                <a:noFill/>
              </a:ln>
            </p:spPr>
            <p:txBody>
              <a:bodyPr anchor="t" anchorCtr="0" bIns="45700" lIns="45700" rIns="45700" spcFirstLastPara="1" tIns="45700" wrap="square">
                <a:noAutofit/>
              </a:bodyPr>
              <a:lstStyle/>
              <a:p>
                <a:pPr>
                  <a:lnSpc>
                    <a:spcPct val="90000"/>
                  </a:lnSpc>
                  <a:buSzPts val="900"/>
                </a:pPr>
                <a:r>
                  <a:rPr b="1" dirty="0" lang="en-US" sz="1200">
                    <a:solidFill>
                      <a:srgbClr val="C00000"/>
                    </a:solidFill>
                  </a:rPr>
                  <a:t>Vận chuyển &amp; giao hàng</a:t>
                </a:r>
                <a:endParaRPr dirty="0" sz="2489">
                  <a:solidFill>
                    <a:srgbClr val="C00000"/>
                  </a:solidFill>
                </a:endParaRPr>
              </a:p>
              <a:p>
                <a:pPr indent="-76198" lvl="1" marL="76198">
                  <a:lnSpc>
                    <a:spcPct val="90000"/>
                  </a:lnSpc>
                  <a:spcBef>
                    <a:spcPts val="420"/>
                  </a:spcBef>
                  <a:buSzPts val="700"/>
                  <a:buFont typeface="Arial"/>
                  <a:buChar char="•"/>
                </a:pPr>
                <a:r>
                  <a:rPr dirty="0" lang="en-US" sz="933">
                    <a:solidFill>
                      <a:schemeClr val="tx1"/>
                    </a:solidFill>
                  </a:rPr>
                  <a:t>Phân phối đến cửa hàng/ xuất khẩu</a:t>
                </a:r>
                <a:endParaRPr dirty="0" sz="2489">
                  <a:solidFill>
                    <a:schemeClr val="tx1"/>
                  </a:solidFill>
                </a:endParaRPr>
              </a:p>
            </p:txBody>
          </p:sp>
        </p:grpSp>
        <p:pic>
          <p:nvPicPr>
            <p:cNvPr id="601" name="Google Shape;601;p8"/>
            <p:cNvPicPr preferRelativeResize="0"/>
            <p:nvPr/>
          </p:nvPicPr>
          <p:blipFill rotWithShape="1">
            <a:blip r:embed="rId3">
              <a:alphaModFix/>
            </a:blip>
            <a:srcRect b="140"/>
            <a:stretch/>
          </p:blipFill>
          <p:spPr>
            <a:xfrm>
              <a:off x="457200" y="980381"/>
              <a:ext cx="1080000" cy="723555"/>
            </a:xfrm>
            <a:prstGeom prst="ellipse">
              <a:avLst/>
            </a:prstGeom>
            <a:noFill/>
            <a:ln>
              <a:noFill/>
            </a:ln>
          </p:spPr>
        </p:pic>
        <p:pic>
          <p:nvPicPr>
            <p:cNvPr id="602" name="Google Shape;602;p8"/>
            <p:cNvPicPr preferRelativeResize="0"/>
            <p:nvPr/>
          </p:nvPicPr>
          <p:blipFill rotWithShape="1">
            <a:blip r:embed="rId4">
              <a:alphaModFix/>
            </a:blip>
            <a:srcRect/>
            <a:stretch/>
          </p:blipFill>
          <p:spPr>
            <a:xfrm>
              <a:off x="2988000" y="979018"/>
              <a:ext cx="786150" cy="786150"/>
            </a:xfrm>
            <a:prstGeom prst="ellipse">
              <a:avLst/>
            </a:prstGeom>
            <a:noFill/>
            <a:ln>
              <a:noFill/>
            </a:ln>
          </p:spPr>
        </p:pic>
        <p:pic>
          <p:nvPicPr>
            <p:cNvPr id="603" name="Google Shape;603;p8"/>
            <p:cNvPicPr preferRelativeResize="0"/>
            <p:nvPr/>
          </p:nvPicPr>
          <p:blipFill rotWithShape="1">
            <a:blip r:embed="rId5">
              <a:alphaModFix/>
            </a:blip>
            <a:srcRect/>
            <a:stretch/>
          </p:blipFill>
          <p:spPr>
            <a:xfrm>
              <a:off x="5443200" y="945654"/>
              <a:ext cx="786150" cy="786150"/>
            </a:xfrm>
            <a:prstGeom prst="ellipse">
              <a:avLst/>
            </a:prstGeom>
            <a:noFill/>
            <a:ln>
              <a:noFill/>
            </a:ln>
          </p:spPr>
        </p:pic>
        <p:pic>
          <p:nvPicPr>
            <p:cNvPr id="604" name="Google Shape;604;p8"/>
            <p:cNvPicPr preferRelativeResize="0"/>
            <p:nvPr/>
          </p:nvPicPr>
          <p:blipFill rotWithShape="1">
            <a:blip r:embed="rId6">
              <a:alphaModFix/>
            </a:blip>
            <a:srcRect/>
            <a:stretch/>
          </p:blipFill>
          <p:spPr>
            <a:xfrm>
              <a:off x="7800877" y="917785"/>
              <a:ext cx="786151" cy="786151"/>
            </a:xfrm>
            <a:prstGeom prst="ellipse">
              <a:avLst/>
            </a:prstGeom>
            <a:noFill/>
            <a:ln>
              <a:noFill/>
            </a:ln>
          </p:spPr>
        </p:pic>
        <p:pic>
          <p:nvPicPr>
            <p:cNvPr id="605" name="Google Shape;605;p8"/>
            <p:cNvPicPr preferRelativeResize="0"/>
            <p:nvPr/>
          </p:nvPicPr>
          <p:blipFill rotWithShape="1">
            <a:blip r:embed="rId7">
              <a:alphaModFix/>
            </a:blip>
            <a:srcRect/>
            <a:stretch/>
          </p:blipFill>
          <p:spPr>
            <a:xfrm>
              <a:off x="8312355" y="2333506"/>
              <a:ext cx="720000" cy="720000"/>
            </a:xfrm>
            <a:prstGeom prst="ellipse">
              <a:avLst/>
            </a:prstGeom>
            <a:noFill/>
            <a:ln>
              <a:noFill/>
            </a:ln>
          </p:spPr>
        </p:pic>
        <p:pic>
          <p:nvPicPr>
            <p:cNvPr id="606" name="Google Shape;606;p8"/>
            <p:cNvPicPr preferRelativeResize="0"/>
            <p:nvPr/>
          </p:nvPicPr>
          <p:blipFill rotWithShape="1">
            <a:blip r:embed="rId8">
              <a:alphaModFix/>
            </a:blip>
            <a:srcRect/>
            <a:stretch/>
          </p:blipFill>
          <p:spPr>
            <a:xfrm>
              <a:off x="5443200" y="2255881"/>
              <a:ext cx="786150" cy="786150"/>
            </a:xfrm>
            <a:prstGeom prst="ellipse">
              <a:avLst/>
            </a:prstGeom>
            <a:noFill/>
            <a:ln>
              <a:noFill/>
            </a:ln>
          </p:spPr>
        </p:pic>
        <p:pic>
          <p:nvPicPr>
            <p:cNvPr id="607" name="Google Shape;607;p8"/>
            <p:cNvPicPr preferRelativeResize="0"/>
            <p:nvPr/>
          </p:nvPicPr>
          <p:blipFill rotWithShape="1">
            <a:blip r:embed="rId9">
              <a:alphaModFix/>
            </a:blip>
            <a:srcRect/>
            <a:stretch/>
          </p:blipFill>
          <p:spPr>
            <a:xfrm>
              <a:off x="3009600" y="2322031"/>
              <a:ext cx="742950" cy="742950"/>
            </a:xfrm>
            <a:prstGeom prst="ellipse">
              <a:avLst/>
            </a:prstGeom>
            <a:noFill/>
            <a:ln>
              <a:noFill/>
            </a:ln>
          </p:spPr>
        </p:pic>
        <p:pic>
          <p:nvPicPr>
            <p:cNvPr id="608" name="Google Shape;608;p8"/>
            <p:cNvPicPr preferRelativeResize="0"/>
            <p:nvPr/>
          </p:nvPicPr>
          <p:blipFill rotWithShape="1">
            <a:blip r:embed="rId10">
              <a:alphaModFix/>
            </a:blip>
            <a:srcRect/>
            <a:stretch/>
          </p:blipFill>
          <p:spPr>
            <a:xfrm>
              <a:off x="618074" y="2342700"/>
              <a:ext cx="742951" cy="742951"/>
            </a:xfrm>
            <a:prstGeom prst="ellipse">
              <a:avLst/>
            </a:prstGeom>
            <a:noFill/>
            <a:ln>
              <a:noFill/>
            </a:ln>
          </p:spPr>
        </p:pic>
        <p:pic>
          <p:nvPicPr>
            <p:cNvPr id="609" name="Google Shape;609;p8"/>
            <p:cNvPicPr preferRelativeResize="0"/>
            <p:nvPr/>
          </p:nvPicPr>
          <p:blipFill rotWithShape="1">
            <a:blip r:embed="rId11">
              <a:alphaModFix/>
            </a:blip>
            <a:srcRect/>
            <a:stretch/>
          </p:blipFill>
          <p:spPr>
            <a:xfrm>
              <a:off x="162000" y="3639848"/>
              <a:ext cx="723555" cy="723555"/>
            </a:xfrm>
            <a:prstGeom prst="ellipse">
              <a:avLst/>
            </a:prstGeom>
            <a:noFill/>
            <a:ln>
              <a:noFill/>
            </a:ln>
          </p:spPr>
        </p:pic>
        <p:pic>
          <p:nvPicPr>
            <p:cNvPr id="610" name="Google Shape;610;p8"/>
            <p:cNvPicPr preferRelativeResize="0"/>
            <p:nvPr/>
          </p:nvPicPr>
          <p:blipFill rotWithShape="1">
            <a:blip r:embed="rId12">
              <a:alphaModFix/>
            </a:blip>
            <a:srcRect/>
            <a:stretch/>
          </p:blipFill>
          <p:spPr>
            <a:xfrm>
              <a:off x="3031200" y="3639848"/>
              <a:ext cx="742950" cy="742950"/>
            </a:xfrm>
            <a:prstGeom prst="ellipse">
              <a:avLst/>
            </a:prstGeom>
            <a:noFill/>
            <a:ln>
              <a:noFill/>
            </a:ln>
          </p:spPr>
        </p:pic>
        <p:pic>
          <p:nvPicPr>
            <p:cNvPr id="611" name="Google Shape;611;p8"/>
            <p:cNvPicPr preferRelativeResize="0"/>
            <p:nvPr/>
          </p:nvPicPr>
          <p:blipFill rotWithShape="1">
            <a:blip r:embed="rId13">
              <a:alphaModFix/>
            </a:blip>
            <a:srcRect/>
            <a:stretch/>
          </p:blipFill>
          <p:spPr>
            <a:xfrm>
              <a:off x="5369852" y="3639848"/>
              <a:ext cx="742951" cy="742951"/>
            </a:xfrm>
            <a:prstGeom prst="ellipse">
              <a:avLst/>
            </a:prstGeom>
            <a:noFill/>
            <a:ln>
              <a:noFill/>
            </a:ln>
          </p:spPr>
        </p:pic>
        <p:pic>
          <p:nvPicPr>
            <p:cNvPr id="612" name="Google Shape;612;p8"/>
            <p:cNvPicPr preferRelativeResize="0"/>
            <p:nvPr/>
          </p:nvPicPr>
          <p:blipFill rotWithShape="1">
            <a:blip r:embed="rId14">
              <a:alphaModFix/>
            </a:blip>
            <a:srcRect/>
            <a:stretch/>
          </p:blipFill>
          <p:spPr>
            <a:xfrm>
              <a:off x="7867028" y="3643403"/>
              <a:ext cx="720000" cy="720000"/>
            </a:xfrm>
            <a:prstGeom prst="ellipse">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Google Shape;617;p9"/>
          <p:cNvSpPr txBox="1">
            <a:spLocks noGrp="1"/>
          </p:cNvSpPr>
          <p:nvPr>
            <p:ph type="title" idx="4294967295"/>
          </p:nvPr>
        </p:nvSpPr>
        <p:spPr>
          <a:xfrm>
            <a:off x="1267879" y="1166440"/>
            <a:ext cx="9573136" cy="794091"/>
          </a:xfrm>
          <a:prstGeom prst="rect">
            <a:avLst/>
          </a:prstGeom>
          <a:noFill/>
          <a:ln>
            <a:noFill/>
          </a:ln>
        </p:spPr>
        <p:txBody>
          <a:bodyPr spcFirstLastPara="1" wrap="square" lIns="121900" tIns="121900" rIns="121900" bIns="121900" anchor="ctr" anchorCtr="0">
            <a:noAutofit/>
          </a:bodyPr>
          <a:lstStyle/>
          <a:p>
            <a:pPr marL="457200" indent="-317500" algn="just">
              <a:buSzPts val="5200"/>
              <a:buFont typeface="Roboto"/>
            </a:pPr>
            <a:r>
              <a:rPr lang="en-US" sz="2400" dirty="0">
                <a:solidFill>
                  <a:schemeClr val="accent4">
                    <a:lumMod val="50000"/>
                  </a:schemeClr>
                </a:solidFill>
                <a:latin typeface="+mn-lt"/>
                <a:ea typeface="Roboto"/>
              </a:rPr>
              <a:t>Mức tiêu thụ năng lượng trong các công đoạn khác nhau của ngành dệt may</a:t>
            </a:r>
            <a:endParaRPr sz="2400" dirty="0">
              <a:solidFill>
                <a:schemeClr val="accent4">
                  <a:lumMod val="50000"/>
                </a:schemeClr>
              </a:solidFill>
              <a:latin typeface="+mn-lt"/>
              <a:ea typeface="Roboto"/>
            </a:endParaRPr>
          </a:p>
        </p:txBody>
      </p:sp>
      <p:sp>
        <p:nvSpPr>
          <p:cNvPr id="618" name="Google Shape;618;p9"/>
          <p:cNvSpPr txBox="1">
            <a:spLocks noGrp="1"/>
          </p:cNvSpPr>
          <p:nvPr>
            <p:ph type="sldNum" idx="4294967295"/>
          </p:nvPr>
        </p:nvSpPr>
        <p:spPr>
          <a:xfrm>
            <a:off x="8614624" y="7336066"/>
            <a:ext cx="2743200" cy="365125"/>
          </a:xfrm>
          <a:prstGeom prst="rect">
            <a:avLst/>
          </a:prstGeom>
          <a:noFill/>
          <a:ln>
            <a:noFill/>
          </a:ln>
        </p:spPr>
        <p:txBody>
          <a:bodyPr spcFirstLastPara="1" wrap="square" lIns="121900" tIns="60933" rIns="121900" bIns="60933" anchor="t" anchorCtr="0">
            <a:noAutofit/>
          </a:bodyPr>
          <a:lstStyle/>
          <a:p>
            <a:pPr algn="r"/>
            <a:fld id="{00000000-1234-1234-1234-123412341234}" type="slidenum">
              <a:rPr lang="en-US" sz="1200">
                <a:solidFill>
                  <a:srgbClr val="888888"/>
                </a:solidFill>
              </a:rPr>
              <a:pPr algn="r"/>
              <a:t>9</a:t>
            </a:fld>
            <a:endParaRPr sz="1200">
              <a:solidFill>
                <a:srgbClr val="888888"/>
              </a:solidFill>
            </a:endParaRPr>
          </a:p>
        </p:txBody>
      </p:sp>
      <p:graphicFrame>
        <p:nvGraphicFramePr>
          <p:cNvPr id="619" name="Google Shape;619;p9"/>
          <p:cNvGraphicFramePr/>
          <p:nvPr>
            <p:extLst>
              <p:ext uri="{D42A27DB-BD31-4B8C-83A1-F6EECF244321}">
                <p14:modId xmlns:p14="http://schemas.microsoft.com/office/powerpoint/2010/main" val="2108508937"/>
              </p:ext>
            </p:extLst>
          </p:nvPr>
        </p:nvGraphicFramePr>
        <p:xfrm>
          <a:off x="1562950" y="2613629"/>
          <a:ext cx="9066099" cy="2575716"/>
        </p:xfrm>
        <a:graphic>
          <a:graphicData uri="http://schemas.openxmlformats.org/drawingml/2006/table">
            <a:tbl>
              <a:tblPr firstRow="1" bandRow="1">
                <a:noFill/>
                <a:tableStyleId>{9CB85060-FD68-45B5-9A24-E18412CC05C5}</a:tableStyleId>
              </a:tblPr>
              <a:tblGrid>
                <a:gridCol w="3022033">
                  <a:extLst>
                    <a:ext uri="{9D8B030D-6E8A-4147-A177-3AD203B41FA5}">
                      <a16:colId xmlns:a16="http://schemas.microsoft.com/office/drawing/2014/main" val="20000"/>
                    </a:ext>
                  </a:extLst>
                </a:gridCol>
                <a:gridCol w="3022033">
                  <a:extLst>
                    <a:ext uri="{9D8B030D-6E8A-4147-A177-3AD203B41FA5}">
                      <a16:colId xmlns:a16="http://schemas.microsoft.com/office/drawing/2014/main" val="20001"/>
                    </a:ext>
                  </a:extLst>
                </a:gridCol>
                <a:gridCol w="3022033">
                  <a:extLst>
                    <a:ext uri="{9D8B030D-6E8A-4147-A177-3AD203B41FA5}">
                      <a16:colId xmlns:a16="http://schemas.microsoft.com/office/drawing/2014/main" val="20002"/>
                    </a:ext>
                  </a:extLst>
                </a:gridCol>
              </a:tblGrid>
              <a:tr h="660427">
                <a:tc>
                  <a:txBody>
                    <a:bodyPr/>
                    <a:lstStyle/>
                    <a:p>
                      <a:pPr marL="0" marR="0" lvl="0" indent="0" algn="l" rtl="0">
                        <a:lnSpc>
                          <a:spcPct val="100000"/>
                        </a:lnSpc>
                        <a:spcBef>
                          <a:spcPts val="0"/>
                        </a:spcBef>
                        <a:spcAft>
                          <a:spcPts val="0"/>
                        </a:spcAft>
                        <a:buNone/>
                      </a:pPr>
                      <a:r>
                        <a:rPr lang="en-US" sz="1900" b="0" u="none" strike="noStrike" cap="none"/>
                        <a:t>Ngành dệt may</a:t>
                      </a:r>
                      <a:endParaRPr sz="1900" b="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b="0" u="none" strike="noStrike" cap="none"/>
                        <a:t>Điện năng (kWh/kg)</a:t>
                      </a:r>
                      <a:endParaRPr sz="1900" b="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b="0" u="none" strike="noStrike" cap="none"/>
                        <a:t>Nhiên liệu (dầu tải nhiệt) , L/kg</a:t>
                      </a:r>
                      <a:endParaRPr sz="1900" b="0" u="none" strike="noStrike" cap="none">
                        <a:latin typeface="Arial"/>
                        <a:ea typeface="Arial"/>
                        <a:cs typeface="Arial"/>
                        <a:sym typeface="Arial"/>
                      </a:endParaRPr>
                    </a:p>
                  </a:txBody>
                  <a:tcPr marL="91433" marR="91433" marT="45733" marB="45733"/>
                </a:tc>
                <a:extLst>
                  <a:ext uri="{0D108BD9-81ED-4DB2-BD59-A6C34878D82A}">
                    <a16:rowId xmlns:a16="http://schemas.microsoft.com/office/drawing/2014/main" val="10000"/>
                  </a:ext>
                </a:extLst>
              </a:tr>
              <a:tr h="375947">
                <a:tc>
                  <a:txBody>
                    <a:bodyPr/>
                    <a:lstStyle/>
                    <a:p>
                      <a:pPr marL="0" marR="0" lvl="0" indent="0" algn="l" rtl="0">
                        <a:lnSpc>
                          <a:spcPct val="100000"/>
                        </a:lnSpc>
                        <a:spcBef>
                          <a:spcPts val="0"/>
                        </a:spcBef>
                        <a:spcAft>
                          <a:spcPts val="0"/>
                        </a:spcAft>
                        <a:buNone/>
                      </a:pPr>
                      <a:r>
                        <a:rPr lang="en-US" sz="1900" u="none" strike="noStrike" cap="none"/>
                        <a:t>Xe sợi</a:t>
                      </a:r>
                      <a:endParaRPr sz="190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u="none" strike="noStrike" cap="none"/>
                        <a:t>3,6 – 3,8 </a:t>
                      </a:r>
                      <a:endParaRPr sz="190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u="none" strike="noStrike" cap="none"/>
                        <a:t>-</a:t>
                      </a:r>
                      <a:endParaRPr sz="1900" u="none" strike="noStrike" cap="none">
                        <a:latin typeface="Arial"/>
                        <a:ea typeface="Arial"/>
                        <a:cs typeface="Arial"/>
                        <a:sym typeface="Arial"/>
                      </a:endParaRPr>
                    </a:p>
                  </a:txBody>
                  <a:tcPr marL="91433" marR="91433" marT="45733" marB="45733"/>
                </a:tc>
                <a:extLst>
                  <a:ext uri="{0D108BD9-81ED-4DB2-BD59-A6C34878D82A}">
                    <a16:rowId xmlns:a16="http://schemas.microsoft.com/office/drawing/2014/main" val="10001"/>
                  </a:ext>
                </a:extLst>
              </a:tr>
              <a:tr h="375947">
                <a:tc>
                  <a:txBody>
                    <a:bodyPr/>
                    <a:lstStyle/>
                    <a:p>
                      <a:pPr marL="0" marR="0" lvl="0" indent="0" algn="l" rtl="0">
                        <a:lnSpc>
                          <a:spcPct val="100000"/>
                        </a:lnSpc>
                        <a:spcBef>
                          <a:spcPts val="0"/>
                        </a:spcBef>
                        <a:spcAft>
                          <a:spcPts val="0"/>
                        </a:spcAft>
                        <a:buNone/>
                      </a:pPr>
                      <a:r>
                        <a:rPr lang="en-US" sz="1900" u="none" strike="noStrike" cap="none"/>
                        <a:t>Đan</a:t>
                      </a:r>
                      <a:endParaRPr sz="190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u="none" strike="noStrike" cap="none"/>
                        <a:t>0,3 – 0,4</a:t>
                      </a:r>
                      <a:endParaRPr sz="190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u="none" strike="noStrike" cap="none"/>
                        <a:t>-</a:t>
                      </a:r>
                      <a:endParaRPr sz="1900" u="none" strike="noStrike" cap="none">
                        <a:latin typeface="Arial"/>
                        <a:ea typeface="Arial"/>
                        <a:cs typeface="Arial"/>
                        <a:sym typeface="Arial"/>
                      </a:endParaRPr>
                    </a:p>
                  </a:txBody>
                  <a:tcPr marL="91433" marR="91433" marT="45733" marB="45733"/>
                </a:tc>
                <a:extLst>
                  <a:ext uri="{0D108BD9-81ED-4DB2-BD59-A6C34878D82A}">
                    <a16:rowId xmlns:a16="http://schemas.microsoft.com/office/drawing/2014/main" val="10002"/>
                  </a:ext>
                </a:extLst>
              </a:tr>
              <a:tr h="375947">
                <a:tc>
                  <a:txBody>
                    <a:bodyPr/>
                    <a:lstStyle/>
                    <a:p>
                      <a:pPr marL="0" marR="0" lvl="0" indent="0" algn="l" rtl="0">
                        <a:lnSpc>
                          <a:spcPct val="100000"/>
                        </a:lnSpc>
                        <a:spcBef>
                          <a:spcPts val="0"/>
                        </a:spcBef>
                        <a:spcAft>
                          <a:spcPts val="0"/>
                        </a:spcAft>
                        <a:buNone/>
                      </a:pPr>
                      <a:r>
                        <a:rPr lang="en-US" sz="1900" u="none" strike="noStrike" cap="none"/>
                        <a:t>Dệt</a:t>
                      </a:r>
                      <a:endParaRPr sz="190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u="none" strike="noStrike" cap="none"/>
                        <a:t>2 – 2,2</a:t>
                      </a:r>
                      <a:endParaRPr sz="190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u="none" strike="noStrike" cap="none"/>
                        <a:t>0,02 – 0,03</a:t>
                      </a:r>
                      <a:endParaRPr sz="1900" u="none" strike="noStrike" cap="none">
                        <a:latin typeface="Arial"/>
                        <a:ea typeface="Arial"/>
                        <a:cs typeface="Arial"/>
                        <a:sym typeface="Arial"/>
                      </a:endParaRPr>
                    </a:p>
                  </a:txBody>
                  <a:tcPr marL="91433" marR="91433" marT="45733" marB="45733"/>
                </a:tc>
                <a:extLst>
                  <a:ext uri="{0D108BD9-81ED-4DB2-BD59-A6C34878D82A}">
                    <a16:rowId xmlns:a16="http://schemas.microsoft.com/office/drawing/2014/main" val="10003"/>
                  </a:ext>
                </a:extLst>
              </a:tr>
              <a:tr h="375947">
                <a:tc>
                  <a:txBody>
                    <a:bodyPr/>
                    <a:lstStyle/>
                    <a:p>
                      <a:pPr marL="0" marR="0" lvl="0" indent="0" algn="l" rtl="0">
                        <a:lnSpc>
                          <a:spcPct val="100000"/>
                        </a:lnSpc>
                        <a:spcBef>
                          <a:spcPts val="0"/>
                        </a:spcBef>
                        <a:spcAft>
                          <a:spcPts val="0"/>
                        </a:spcAft>
                        <a:buNone/>
                      </a:pPr>
                      <a:r>
                        <a:rPr lang="en-US" sz="1900" u="none" strike="noStrike" cap="none"/>
                        <a:t>Nhuộm &amp; Thành phẩm</a:t>
                      </a:r>
                      <a:endParaRPr sz="190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u="none" strike="noStrike" cap="none"/>
                        <a:t>1,6 – 1,7</a:t>
                      </a:r>
                      <a:endParaRPr sz="190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u="none" strike="noStrike" cap="none"/>
                        <a:t>0,6 – 1</a:t>
                      </a:r>
                      <a:endParaRPr sz="1900" u="none" strike="noStrike" cap="none">
                        <a:latin typeface="Arial"/>
                        <a:ea typeface="Arial"/>
                        <a:cs typeface="Arial"/>
                        <a:sym typeface="Arial"/>
                      </a:endParaRPr>
                    </a:p>
                  </a:txBody>
                  <a:tcPr marL="91433" marR="91433" marT="45733" marB="45733"/>
                </a:tc>
                <a:extLst>
                  <a:ext uri="{0D108BD9-81ED-4DB2-BD59-A6C34878D82A}">
                    <a16:rowId xmlns:a16="http://schemas.microsoft.com/office/drawing/2014/main" val="10004"/>
                  </a:ext>
                </a:extLst>
              </a:tr>
              <a:tr h="375947">
                <a:tc>
                  <a:txBody>
                    <a:bodyPr/>
                    <a:lstStyle/>
                    <a:p>
                      <a:pPr marL="0" marR="0" lvl="0" indent="0" algn="l" rtl="0">
                        <a:lnSpc>
                          <a:spcPct val="100000"/>
                        </a:lnSpc>
                        <a:spcBef>
                          <a:spcPts val="0"/>
                        </a:spcBef>
                        <a:spcAft>
                          <a:spcPts val="0"/>
                        </a:spcAft>
                        <a:buNone/>
                      </a:pPr>
                      <a:r>
                        <a:rPr lang="en-US" sz="1900" u="none" strike="noStrike" cap="none"/>
                        <a:t>Hàng may mặc</a:t>
                      </a:r>
                      <a:endParaRPr sz="190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u="none" strike="noStrike" cap="none"/>
                        <a:t>0,8 – 1</a:t>
                      </a:r>
                      <a:endParaRPr sz="1900" u="none" strike="noStrike" cap="none">
                        <a:latin typeface="Arial"/>
                        <a:ea typeface="Arial"/>
                        <a:cs typeface="Arial"/>
                        <a:sym typeface="Arial"/>
                      </a:endParaRPr>
                    </a:p>
                  </a:txBody>
                  <a:tcPr marL="91433" marR="91433" marT="45733" marB="45733"/>
                </a:tc>
                <a:tc>
                  <a:txBody>
                    <a:bodyPr/>
                    <a:lstStyle/>
                    <a:p>
                      <a:pPr marL="0" marR="0" lvl="0" indent="0" algn="l" rtl="0">
                        <a:lnSpc>
                          <a:spcPct val="100000"/>
                        </a:lnSpc>
                        <a:spcBef>
                          <a:spcPts val="0"/>
                        </a:spcBef>
                        <a:spcAft>
                          <a:spcPts val="0"/>
                        </a:spcAft>
                        <a:buNone/>
                      </a:pPr>
                      <a:r>
                        <a:rPr lang="en-US" sz="1900" u="none" strike="noStrike" cap="none"/>
                        <a:t>0,1 – 0,2</a:t>
                      </a:r>
                      <a:endParaRPr sz="1900" u="none" strike="noStrike" cap="none">
                        <a:latin typeface="Arial"/>
                        <a:ea typeface="Arial"/>
                        <a:cs typeface="Arial"/>
                        <a:sym typeface="Arial"/>
                      </a:endParaRPr>
                    </a:p>
                  </a:txBody>
                  <a:tcPr marL="91433" marR="91433" marT="45733" marB="45733"/>
                </a:tc>
                <a:extLst>
                  <a:ext uri="{0D108BD9-81ED-4DB2-BD59-A6C34878D82A}">
                    <a16:rowId xmlns:a16="http://schemas.microsoft.com/office/drawing/2014/main" val="10005"/>
                  </a:ext>
                </a:extLst>
              </a:tr>
            </a:tbl>
          </a:graphicData>
        </a:graphic>
      </p:graphicFrame>
      <p:sp>
        <p:nvSpPr>
          <p:cNvPr id="620" name="Google Shape;620;p9"/>
          <p:cNvSpPr/>
          <p:nvPr/>
        </p:nvSpPr>
        <p:spPr>
          <a:xfrm>
            <a:off x="1350940" y="5115470"/>
            <a:ext cx="9490075" cy="914400"/>
          </a:xfrm>
          <a:prstGeom prst="rect">
            <a:avLst/>
          </a:prstGeom>
          <a:noFill/>
          <a:ln>
            <a:noFill/>
          </a:ln>
        </p:spPr>
        <p:txBody>
          <a:bodyPr spcFirstLastPara="1" wrap="square" lIns="121900" tIns="60933" rIns="121900" bIns="60933" anchor="ctr" anchorCtr="0">
            <a:noAutofit/>
          </a:bodyPr>
          <a:lstStyle/>
          <a:p>
            <a:pPr algn="ctr"/>
            <a:r>
              <a:rPr lang="en-US" sz="1400"/>
              <a:t>Nguồn: Chiến lược tiết kiệm năng lượng trong công nghiệp dệt may – Nghiên cứu điển hình của Mauritius</a:t>
            </a:r>
            <a:endParaRPr sz="2489"/>
          </a:p>
        </p:txBody>
      </p:sp>
    </p:spTree>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20</TotalTime>
  <Words>2818</Words>
  <Application>Microsoft Office PowerPoint</Application>
  <PresentationFormat>Widescreen</PresentationFormat>
  <Paragraphs>491</Paragraphs>
  <Slides>40</Slides>
  <Notes>40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Fira Sans Extra Condensed</vt:lpstr>
      <vt:lpstr>Roboto</vt:lpstr>
      <vt:lpstr>Arial</vt:lpstr>
      <vt:lpstr>Courier New</vt:lpstr>
      <vt:lpstr>Calibri</vt:lpstr>
      <vt:lpstr>Noto Sans Symbols</vt:lpstr>
      <vt:lpstr>Energy Saving Infographics by Slidesgo</vt:lpstr>
      <vt:lpstr>CHƯƠNG TRÌNH TẬP HUẤN DOANH NGHIỆP CÔNG NGHIỆP NGÀNH DỆT MAY</vt:lpstr>
      <vt:lpstr>Nội dung</vt:lpstr>
      <vt:lpstr>PowerPoint Presentation</vt:lpstr>
      <vt:lpstr>Sơ bộ về ngành dệt may</vt:lpstr>
      <vt:lpstr>Chuỗi giá trị ngành dệt may</vt:lpstr>
      <vt:lpstr>Chuỗi giá trị ngành dệt may</vt:lpstr>
      <vt:lpstr>Sơ đồ quy trình từ Sợi đến sản phẩm may mặc</vt:lpstr>
      <vt:lpstr>Sơ đồ quy trình từ Sợi đến sản phẩm may mặc</vt:lpstr>
      <vt:lpstr>Mức tiêu thụ năng lượng trong các công đoạn khác nhau của ngành dệt may</vt:lpstr>
      <vt:lpstr>PowerPoint Presentation</vt:lpstr>
      <vt:lpstr>Sản xuất sợi, kéo sợi</vt:lpstr>
      <vt:lpstr>Sản xuất sợi</vt:lpstr>
      <vt:lpstr>Sản xuất sợi, kéo sợi</vt:lpstr>
      <vt:lpstr>PowerPoint Presentation</vt:lpstr>
      <vt:lpstr>Sợi Cotton</vt:lpstr>
      <vt:lpstr>Sợi Polyester</vt:lpstr>
      <vt:lpstr>Một số loại sợi</vt:lpstr>
      <vt:lpstr>Cân bằng năng lượng trong quy trình kéo sợi</vt:lpstr>
      <vt:lpstr>PowerPoint Presentation</vt:lpstr>
      <vt:lpstr>Dệt</vt:lpstr>
      <vt:lpstr>PowerPoint Presentation</vt:lpstr>
      <vt:lpstr>PowerPoint Presentation</vt:lpstr>
      <vt:lpstr>Quy trình ướt</vt:lpstr>
      <vt:lpstr>Quy trình ướt</vt:lpstr>
      <vt:lpstr>Công nghệ dệt nhuộm</vt:lpstr>
      <vt:lpstr>A - Tiền xử lý vải (nhuộm kiểu căng rộng)</vt:lpstr>
      <vt:lpstr>B-Nhuộm vải</vt:lpstr>
      <vt:lpstr>Nhuộm – Các bước cơ bản</vt:lpstr>
      <vt:lpstr>C- In vải</vt:lpstr>
      <vt:lpstr>D- Hoàn tất</vt:lpstr>
      <vt:lpstr>Nhu cầu  năng lượng điển hình cho quy trình ướt</vt:lpstr>
      <vt:lpstr>Phân bố tiêu thụ năng lượng trong một nhà máy dệt nhuộm</vt:lpstr>
      <vt:lpstr>Thảo luận</vt:lpstr>
      <vt:lpstr>Ngành may</vt:lpstr>
      <vt:lpstr>Công nghệ may và tiêu thụ năng lượng trong nhà máy may</vt:lpstr>
      <vt:lpstr>Công nghệ may và tiêu thụ năng lượng trong nhà máy may</vt:lpstr>
      <vt:lpstr>Phân bố tiêu thụ năng lượng tại 1 nhà máy may – thế giới</vt:lpstr>
      <vt:lpstr>Cơ cấu tiêu hao Năng lượng trong nhà máy may – Việt Nam</vt:lpstr>
      <vt:lpstr>Thảo luận</vt:lpstr>
      <vt:lpstr>TRÂN TRỌNG CẢM ƠN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DOANH NGHIỆP CÔNG NGHIỆP NGÀNH DỆT MAY</dc:title>
  <dc:creator>Admin-PC</dc:creator>
  <cp:lastModifiedBy>Phúc Mạnh</cp:lastModifiedBy>
  <cp:revision>2</cp:revision>
  <dcterms:modified xsi:type="dcterms:W3CDTF">2025-09-24T10:45:39Z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3746280</vt:lpwstr>
  </property>
  <property fmtid="{D5CDD505-2E9C-101B-9397-08002B2CF9AE}" name="NXPowerLiteSettings" pid="3">
    <vt:lpwstr>F7000400038000</vt:lpwstr>
  </property>
  <property fmtid="{D5CDD505-2E9C-101B-9397-08002B2CF9AE}" name="NXPowerLiteVersion" pid="4">
    <vt:lpwstr>S11.0.1</vt:lpwstr>
  </property>
</Properties>
</file>